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2" r:id="rId3"/>
    <p:sldId id="280" r:id="rId4"/>
    <p:sldId id="273" r:id="rId5"/>
    <p:sldId id="281" r:id="rId6"/>
    <p:sldId id="282" r:id="rId7"/>
    <p:sldId id="274" r:id="rId8"/>
    <p:sldId id="275" r:id="rId9"/>
    <p:sldId id="277" r:id="rId10"/>
    <p:sldId id="284" r:id="rId11"/>
    <p:sldId id="287" r:id="rId12"/>
    <p:sldId id="285" r:id="rId13"/>
    <p:sldId id="288" r:id="rId14"/>
    <p:sldId id="289" r:id="rId15"/>
    <p:sldId id="283" r:id="rId16"/>
    <p:sldId id="291" r:id="rId17"/>
    <p:sldId id="292" r:id="rId18"/>
    <p:sldId id="293" r:id="rId19"/>
    <p:sldId id="294" r:id="rId20"/>
    <p:sldId id="286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279" r:id="rId29"/>
    <p:sldId id="302" r:id="rId30"/>
    <p:sldId id="303" r:id="rId31"/>
    <p:sldId id="305" r:id="rId32"/>
    <p:sldId id="307" r:id="rId33"/>
    <p:sldId id="313" r:id="rId34"/>
    <p:sldId id="314" r:id="rId35"/>
    <p:sldId id="315" r:id="rId36"/>
    <p:sldId id="316" r:id="rId37"/>
    <p:sldId id="317" r:id="rId38"/>
    <p:sldId id="308" r:id="rId39"/>
    <p:sldId id="309" r:id="rId40"/>
    <p:sldId id="318" r:id="rId41"/>
    <p:sldId id="322" r:id="rId42"/>
    <p:sldId id="320" r:id="rId43"/>
    <p:sldId id="323" r:id="rId44"/>
    <p:sldId id="321" r:id="rId45"/>
    <p:sldId id="324" r:id="rId46"/>
    <p:sldId id="325" r:id="rId47"/>
    <p:sldId id="310" r:id="rId48"/>
    <p:sldId id="326" r:id="rId4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5393"/>
    <a:srgbClr val="A974F0"/>
    <a:srgbClr val="4B2D51"/>
    <a:srgbClr val="673D6B"/>
    <a:srgbClr val="0A0D10"/>
    <a:srgbClr val="66FF66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58FD2-C801-4C51-9419-68F37CA47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6F409-B48C-472D-A85E-8731AE285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C968-5E1D-4A78-AF04-00D49F77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62D9-B5CB-4253-A204-39744737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7B552-E653-4922-8C7A-A383A124F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34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41C-8F70-41A6-A957-AD397B02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CF1C3-19CD-4416-BA0F-EE65F5E40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FB52B-6056-4F42-AE6D-8BE98C75C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B1AD9-3493-42E0-9BC0-6D614CD6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B77E8-9014-48FA-BF3D-99029E10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84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536F36-5D87-4D62-869A-17A7DE05CF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A2F54E-CA6E-4095-9130-5A9F139CF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A049E-8B48-4647-AA79-21694A19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61DC1-8DB9-4ABE-909B-122C65940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348F6-62AD-4E5A-B7F7-545364AE0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37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687E7-6724-4614-8292-A91BE108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46D33-1304-4CF1-9D36-B09A75D27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266E-D3ED-433D-A195-A9DC1DAB2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2931E-C29E-4332-85A6-9A84634A9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34582-295B-4D01-A02E-00A21A3A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6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BA0B-3722-4400-9684-D26BCDD8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84B4B-58AB-4628-8021-FC400B77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26945-5FE1-4727-A2BE-DA3E8ED5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4CB0F-A412-49E5-93E6-838EB606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E43EB-3BCE-45C7-B19C-07968D9E0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25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B4C76-CBF0-4B72-A838-0A51B8F4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917F6-9ACA-441D-ADE0-D1C3DCA1A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3525A-4445-49D9-B554-4DDBF67AD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2F690-8B05-49C9-B20E-A0A1A162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BF138-F1E4-4C3C-9462-D5822C6C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65AEE-3CD6-4E1A-BCB9-53BC1E29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7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CB188-3E14-4B5F-94BC-7CDBAEC3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60247-2C1D-45D9-9D02-6F16CCDB2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50F0D-9335-4054-8B14-572C2B68F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75D0F-C61E-42CF-A4A2-5139750C7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EE582-44FE-400A-A1F9-F67C2DC1F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3A3A0-988A-4751-B7E8-A2B480239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A6233-0734-4D77-90B4-BA53D7CE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A01D65-2117-49FD-9564-D6FDBDA9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13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DE10F-DAA9-49B9-8952-44536E664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FA6E0-829B-46D5-9BDE-212DD75A9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AEDA86-505D-4428-9897-CA8BCBF4D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E4F20B-813C-4296-87A6-C4E6649E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25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070A7-CC71-45B4-A0E2-96C2FAC3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4D4203-C892-4BC7-BDDC-8207EC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358FD-3C30-4249-9313-45D50F15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99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BB6A8-DB36-41A3-97E5-54C1AD08A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C95FA-7F77-4F51-B336-E9A2AD255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7B61C-A827-4D40-B6D3-8EE00F03E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5B8FC-3240-49DE-8B27-3E90D3F0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ACD8C-5FD4-4CA6-ACB8-4D103884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BDEFC-C21B-4338-BFF0-B537A5EA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7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6108E-D5CC-4EA2-80EF-37D18693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9D9DE4-CC79-4CCB-A906-91C5EF371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18B4C-1A74-4CD2-85F2-6B372B7B6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28A0-4493-4F27-9F87-F9F714D83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E1A6A-2137-4D05-9F48-BF49A762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18A7D-FDCC-4A2C-B4E4-EB9BFD84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12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D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3B611B-024D-4F1A-8411-1C938AC6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73BDA-3280-4107-AEEF-15BC944CF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F7472-68A8-4A5E-83DB-02CE36F19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4673B-602C-482E-8021-CBDAF4B16C8D}" type="datetimeFigureOut">
              <a:rPr lang="it-IT" smtClean="0"/>
              <a:t>27/02/2019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76ECB-658F-450E-ACAF-F96696168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7318B-5FEE-43AB-ADE9-686B8E72E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078F8-668C-4045-AD22-B39C90C5784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43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" Target="slide10.xml"/><Relationship Id="rId7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5.png"/><Relationship Id="rId10" Type="http://schemas.openxmlformats.org/officeDocument/2006/relationships/image" Target="../media/image26.png"/><Relationship Id="rId4" Type="http://schemas.openxmlformats.org/officeDocument/2006/relationships/image" Target="../media/image170.png"/><Relationship Id="rId9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" Target="slide10.xml"/><Relationship Id="rId7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5.png"/><Relationship Id="rId10" Type="http://schemas.openxmlformats.org/officeDocument/2006/relationships/image" Target="../media/image26.png"/><Relationship Id="rId4" Type="http://schemas.openxmlformats.org/officeDocument/2006/relationships/image" Target="../media/image170.png"/><Relationship Id="rId9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slide" Target="slide16.xml"/><Relationship Id="rId7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image" Target="../media/image34.png"/><Relationship Id="rId10" Type="http://schemas.openxmlformats.org/officeDocument/2006/relationships/image" Target="../media/image28.png"/><Relationship Id="rId4" Type="http://schemas.openxmlformats.org/officeDocument/2006/relationships/image" Target="../media/image33.png"/><Relationship Id="rId9" Type="http://schemas.openxmlformats.org/officeDocument/2006/relationships/slide" Target="slide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svg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slide" Target="slide16.xml"/><Relationship Id="rId7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image" Target="../media/image34.png"/><Relationship Id="rId10" Type="http://schemas.openxmlformats.org/officeDocument/2006/relationships/image" Target="../media/image28.png"/><Relationship Id="rId4" Type="http://schemas.openxmlformats.org/officeDocument/2006/relationships/image" Target="../media/image33.png"/><Relationship Id="rId9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slide" Target="slide16.xml"/><Relationship Id="rId7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image" Target="../media/image34.png"/><Relationship Id="rId10" Type="http://schemas.openxmlformats.org/officeDocument/2006/relationships/image" Target="../media/image28.png"/><Relationship Id="rId4" Type="http://schemas.openxmlformats.org/officeDocument/2006/relationships/image" Target="../media/image33.png"/><Relationship Id="rId9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0.png"/><Relationship Id="rId3" Type="http://schemas.openxmlformats.org/officeDocument/2006/relationships/slide" Target="slide3.xml"/><Relationship Id="rId7" Type="http://schemas.openxmlformats.org/officeDocument/2006/relationships/image" Target="../media/image32.png"/><Relationship Id="rId12" Type="http://schemas.openxmlformats.org/officeDocument/2006/relationships/slide" Target="slide3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9.xml"/><Relationship Id="rId11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42.png"/><Relationship Id="rId4" Type="http://schemas.openxmlformats.org/officeDocument/2006/relationships/image" Target="../media/image6.png"/><Relationship Id="rId9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slide" Target="slide21.xml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3" Type="http://schemas.openxmlformats.org/officeDocument/2006/relationships/image" Target="../media/image39.svg"/><Relationship Id="rId7" Type="http://schemas.openxmlformats.org/officeDocument/2006/relationships/slide" Target="slide23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50.png"/><Relationship Id="rId3" Type="http://schemas.openxmlformats.org/officeDocument/2006/relationships/slide" Target="slide3.xml"/><Relationship Id="rId7" Type="http://schemas.openxmlformats.org/officeDocument/2006/relationships/image" Target="../media/image42.png"/><Relationship Id="rId12" Type="http://schemas.openxmlformats.org/officeDocument/2006/relationships/slide" Target="slide3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11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32.png"/><Relationship Id="rId4" Type="http://schemas.openxmlformats.org/officeDocument/2006/relationships/image" Target="../media/image6.png"/><Relationship Id="rId9" Type="http://schemas.openxmlformats.org/officeDocument/2006/relationships/slide" Target="slide3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0.png"/><Relationship Id="rId5" Type="http://schemas.openxmlformats.org/officeDocument/2006/relationships/slide" Target="slide27.xml"/><Relationship Id="rId4" Type="http://schemas.openxmlformats.org/officeDocument/2006/relationships/image" Target="../media/image4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50.svg"/><Relationship Id="rId7" Type="http://schemas.openxmlformats.org/officeDocument/2006/relationships/slide" Target="slide28.xml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slide" Target="slide29.xml"/><Relationship Id="rId7" Type="http://schemas.openxmlformats.org/officeDocument/2006/relationships/image" Target="../media/image20.png"/><Relationship Id="rId12" Type="http://schemas.openxmlformats.org/officeDocument/2006/relationships/image" Target="../media/image58.sv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svg"/><Relationship Id="rId11" Type="http://schemas.openxmlformats.org/officeDocument/2006/relationships/image" Target="../media/image57.png"/><Relationship Id="rId5" Type="http://schemas.openxmlformats.org/officeDocument/2006/relationships/image" Target="../media/image53.png"/><Relationship Id="rId10" Type="http://schemas.openxmlformats.org/officeDocument/2006/relationships/image" Target="../media/image56.svg"/><Relationship Id="rId4" Type="http://schemas.openxmlformats.org/officeDocument/2006/relationships/image" Target="../media/image480.png"/><Relationship Id="rId9" Type="http://schemas.openxmlformats.org/officeDocument/2006/relationships/image" Target="../media/image5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0.xml"/><Relationship Id="rId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2.png"/><Relationship Id="rId3" Type="http://schemas.openxmlformats.org/officeDocument/2006/relationships/slide" Target="slide3.xml"/><Relationship Id="rId7" Type="http://schemas.openxmlformats.org/officeDocument/2006/relationships/image" Target="../media/image42.png"/><Relationship Id="rId12" Type="http://schemas.openxmlformats.org/officeDocument/2006/relationships/slide" Target="slide3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11" Type="http://schemas.openxmlformats.org/officeDocument/2006/relationships/image" Target="../media/image7.png"/><Relationship Id="rId5" Type="http://schemas.openxmlformats.org/officeDocument/2006/relationships/image" Target="../media/image60.png"/><Relationship Id="rId10" Type="http://schemas.openxmlformats.org/officeDocument/2006/relationships/image" Target="../media/image50.png"/><Relationship Id="rId4" Type="http://schemas.openxmlformats.org/officeDocument/2006/relationships/image" Target="../media/image6.png"/><Relationship Id="rId9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70.svg"/><Relationship Id="rId3" Type="http://schemas.openxmlformats.org/officeDocument/2006/relationships/image" Target="../media/image62.svg"/><Relationship Id="rId7" Type="http://schemas.openxmlformats.org/officeDocument/2006/relationships/image" Target="../media/image66.svg"/><Relationship Id="rId12" Type="http://schemas.openxmlformats.org/officeDocument/2006/relationships/image" Target="../media/image69.png"/><Relationship Id="rId17" Type="http://schemas.openxmlformats.org/officeDocument/2006/relationships/slide" Target="slide33.xml"/><Relationship Id="rId2" Type="http://schemas.openxmlformats.org/officeDocument/2006/relationships/image" Target="../media/image61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68.svg"/><Relationship Id="rId5" Type="http://schemas.openxmlformats.org/officeDocument/2006/relationships/image" Target="../media/image64.svg"/><Relationship Id="rId15" Type="http://schemas.openxmlformats.org/officeDocument/2006/relationships/image" Target="../media/image13.svg"/><Relationship Id="rId10" Type="http://schemas.openxmlformats.org/officeDocument/2006/relationships/image" Target="../media/image67.png"/><Relationship Id="rId4" Type="http://schemas.openxmlformats.org/officeDocument/2006/relationships/image" Target="../media/image63.png"/><Relationship Id="rId9" Type="http://schemas.openxmlformats.org/officeDocument/2006/relationships/image" Target="../media/image11.svg"/><Relationship Id="rId1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4.xml"/><Relationship Id="rId4" Type="http://schemas.openxmlformats.org/officeDocument/2006/relationships/image" Target="../media/image7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13.svg"/><Relationship Id="rId7" Type="http://schemas.openxmlformats.org/officeDocument/2006/relationships/image" Target="../media/image75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5" Type="http://schemas.openxmlformats.org/officeDocument/2006/relationships/image" Target="../media/image39.svg"/><Relationship Id="rId4" Type="http://schemas.openxmlformats.org/officeDocument/2006/relationships/image" Target="../media/image38.png"/><Relationship Id="rId9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7" Type="http://schemas.openxmlformats.org/officeDocument/2006/relationships/slide" Target="slide37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32.png"/><Relationship Id="rId3" Type="http://schemas.openxmlformats.org/officeDocument/2006/relationships/slide" Target="slide3.xml"/><Relationship Id="rId7" Type="http://schemas.openxmlformats.org/officeDocument/2006/relationships/image" Target="../media/image42.png"/><Relationship Id="rId12" Type="http://schemas.openxmlformats.org/officeDocument/2006/relationships/slide" Target="slide3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11" Type="http://schemas.openxmlformats.org/officeDocument/2006/relationships/image" Target="../media/image7.png"/><Relationship Id="rId5" Type="http://schemas.openxmlformats.org/officeDocument/2006/relationships/image" Target="../media/image60.png"/><Relationship Id="rId10" Type="http://schemas.openxmlformats.org/officeDocument/2006/relationships/image" Target="../media/image50.png"/><Relationship Id="rId4" Type="http://schemas.openxmlformats.org/officeDocument/2006/relationships/image" Target="../media/image6.png"/><Relationship Id="rId9" Type="http://schemas.openxmlformats.org/officeDocument/2006/relationships/slide" Target="slide3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28.svg"/><Relationship Id="rId7" Type="http://schemas.openxmlformats.org/officeDocument/2006/relationships/slide" Target="slide4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slide" Target="slide40.xml"/><Relationship Id="rId4" Type="http://schemas.openxmlformats.org/officeDocument/2006/relationships/image" Target="../media/image79.png"/><Relationship Id="rId9" Type="http://schemas.openxmlformats.org/officeDocument/2006/relationships/slide" Target="slide4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slide" Target="slide5.xml"/><Relationship Id="rId4" Type="http://schemas.openxmlformats.org/officeDocument/2006/relationships/image" Target="../media/image1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28.svg"/><Relationship Id="rId7" Type="http://schemas.openxmlformats.org/officeDocument/2006/relationships/slide" Target="slide4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slide" Target="slide40.xml"/><Relationship Id="rId4" Type="http://schemas.openxmlformats.org/officeDocument/2006/relationships/image" Target="../media/image79.png"/><Relationship Id="rId9" Type="http://schemas.openxmlformats.org/officeDocument/2006/relationships/slide" Target="slide4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28.svg"/><Relationship Id="rId7" Type="http://schemas.openxmlformats.org/officeDocument/2006/relationships/slide" Target="slide4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slide" Target="slide40.xml"/><Relationship Id="rId4" Type="http://schemas.openxmlformats.org/officeDocument/2006/relationships/image" Target="../media/image79.png"/><Relationship Id="rId9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sv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5" Type="http://schemas.openxmlformats.org/officeDocument/2006/relationships/slide" Target="slide45.xml"/><Relationship Id="rId4" Type="http://schemas.openxmlformats.org/officeDocument/2006/relationships/image" Target="../media/image8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svg"/><Relationship Id="rId7" Type="http://schemas.openxmlformats.org/officeDocument/2006/relationships/slide" Target="slide46.xml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5" Type="http://schemas.openxmlformats.org/officeDocument/2006/relationships/image" Target="../media/image83.svg"/><Relationship Id="rId4" Type="http://schemas.openxmlformats.org/officeDocument/2006/relationships/image" Target="../media/image8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32.png"/><Relationship Id="rId3" Type="http://schemas.openxmlformats.org/officeDocument/2006/relationships/slide" Target="slide3.xml"/><Relationship Id="rId7" Type="http://schemas.openxmlformats.org/officeDocument/2006/relationships/image" Target="../media/image42.png"/><Relationship Id="rId12" Type="http://schemas.openxmlformats.org/officeDocument/2006/relationships/slide" Target="slide3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11" Type="http://schemas.openxmlformats.org/officeDocument/2006/relationships/image" Target="../media/image88.png"/><Relationship Id="rId5" Type="http://schemas.openxmlformats.org/officeDocument/2006/relationships/image" Target="../media/image60.png"/><Relationship Id="rId10" Type="http://schemas.openxmlformats.org/officeDocument/2006/relationships/image" Target="../media/image50.png"/><Relationship Id="rId4" Type="http://schemas.openxmlformats.org/officeDocument/2006/relationships/image" Target="../media/image6.png"/><Relationship Id="rId9" Type="http://schemas.openxmlformats.org/officeDocument/2006/relationships/slide" Target="slide3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3.svg"/><Relationship Id="rId7" Type="http://schemas.openxmlformats.org/officeDocument/2006/relationships/slide" Target="slide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21.svg"/><Relationship Id="rId7" Type="http://schemas.openxmlformats.org/officeDocument/2006/relationships/slide" Target="slide8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" Target="slide10.xml"/><Relationship Id="rId7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5.png"/><Relationship Id="rId10" Type="http://schemas.openxmlformats.org/officeDocument/2006/relationships/image" Target="../media/image26.png"/><Relationship Id="rId4" Type="http://schemas.openxmlformats.org/officeDocument/2006/relationships/image" Target="../media/image170.png"/><Relationship Id="rId9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EC3ED5-93B8-4B56-A29A-99DA78E3B13F}"/>
              </a:ext>
            </a:extLst>
          </p:cNvPr>
          <p:cNvSpPr/>
          <p:nvPr/>
        </p:nvSpPr>
        <p:spPr>
          <a:xfrm>
            <a:off x="0" y="5201478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4000" dirty="0">
                <a:solidFill>
                  <a:schemeClr val="bg1"/>
                </a:solidFill>
              </a:rPr>
              <a:t>GLI OBBLIGHI DEI SOGGETTI DELLA PREVENZIONE ED IL SISTEMA ISTITUZIONALE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AF889-992E-4295-BB8D-9A5B44F8F2ED}"/>
              </a:ext>
            </a:extLst>
          </p:cNvPr>
          <p:cNvSpPr/>
          <p:nvPr/>
        </p:nvSpPr>
        <p:spPr>
          <a:xfrm>
            <a:off x="9899374" y="5201478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61B01307-98A1-46FD-B1CB-D5AF30E7868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54867238"/>
                  </p:ext>
                </p:extLst>
              </p:nvPr>
            </p:nvGraphicFramePr>
            <p:xfrm>
              <a:off x="10296201" y="5429248"/>
              <a:ext cx="1498972" cy="843171"/>
            </p:xfrm>
            <a:graphic>
              <a:graphicData uri="http://schemas.microsoft.com/office/powerpoint/2016/slidezoom">
                <pslz:sldZm>
                  <pslz:sldZmObj sldId="272" cId="759723413">
                    <pslz:zmPr id="{7F34587F-5C43-4D9A-BB27-1A7BC90E486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98972" cy="843171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1B01307-98A1-46FD-B1CB-D5AF30E7868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96201" y="5429248"/>
                <a:ext cx="1498972" cy="843171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A5C3F5F8-82DA-4C9B-90D6-ADE9B7D977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68" y="-92765"/>
            <a:ext cx="2650775" cy="26507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13CB686-4273-4F7D-BF9D-F5FB392575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7142">
            <a:off x="4864696" y="231178"/>
            <a:ext cx="2462607" cy="24626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1F5F5B6-66BB-44AC-B935-E8BFC369AA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5" y="2083478"/>
            <a:ext cx="4572638" cy="3048426"/>
          </a:xfrm>
          <a:prstGeom prst="rect">
            <a:avLst/>
          </a:prstGeom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65F64824-BD3C-44E8-AB54-0CA5FE808D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584" y="2784216"/>
            <a:ext cx="2600688" cy="219105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CABBA4E-768A-4B3A-892A-701136087DA3}"/>
              </a:ext>
            </a:extLst>
          </p:cNvPr>
          <p:cNvSpPr/>
          <p:nvPr/>
        </p:nvSpPr>
        <p:spPr>
          <a:xfrm>
            <a:off x="9899374" y="177174"/>
            <a:ext cx="2292626" cy="476167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007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PREPOSTO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1205948" y="3778631"/>
            <a:ext cx="978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Devono sovraintendere e vigilare sull’osservanza da parte dei singoli lavoratori delle disposizioni aziendali in materia di salute e sicurezza sul lavoro, informando i diretti superiori.</a:t>
            </a:r>
          </a:p>
        </p:txBody>
      </p:sp>
      <p:pic>
        <p:nvPicPr>
          <p:cNvPr id="7" name="Graphic 6" descr="Security Camera">
            <a:extLst>
              <a:ext uri="{FF2B5EF4-FFF2-40B4-BE49-F238E27FC236}">
                <a16:creationId xmlns:a16="http://schemas.microsoft.com/office/drawing/2014/main" id="{98A30189-1C2A-49A2-B77E-45E7973A3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65935" y="2087705"/>
            <a:ext cx="1460129" cy="14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03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C480EC-1ABE-42FA-AE31-1575AD349E0D}"/>
              </a:ext>
            </a:extLst>
          </p:cNvPr>
          <p:cNvSpPr/>
          <p:nvPr/>
        </p:nvSpPr>
        <p:spPr>
          <a:xfrm>
            <a:off x="509666" y="2881859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MEDICO COMPETENTE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6B169F-71DD-43C6-98CE-128D67873C30}"/>
              </a:ext>
            </a:extLst>
          </p:cNvPr>
          <p:cNvSpPr/>
          <p:nvPr/>
        </p:nvSpPr>
        <p:spPr>
          <a:xfrm>
            <a:off x="509666" y="4940507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LAVORATORE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53A846-217C-424B-9DBC-EBEFE54CE0F6}"/>
              </a:ext>
            </a:extLst>
          </p:cNvPr>
          <p:cNvSpPr/>
          <p:nvPr/>
        </p:nvSpPr>
        <p:spPr>
          <a:xfrm>
            <a:off x="509666" y="823211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PREPOSTO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3409D04-1D19-4A0F-80C7-A2063C36D701}"/>
              </a:ext>
            </a:extLst>
          </p:cNvPr>
          <p:cNvSpPr/>
          <p:nvPr/>
        </p:nvSpPr>
        <p:spPr>
          <a:xfrm>
            <a:off x="9188970" y="823211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DCE733-A9A2-4771-91FA-C4EC72B93DE8}"/>
              </a:ext>
            </a:extLst>
          </p:cNvPr>
          <p:cNvSpPr/>
          <p:nvPr/>
        </p:nvSpPr>
        <p:spPr>
          <a:xfrm>
            <a:off x="9188970" y="2881859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186A77F-9FFE-422B-B81E-822074DC87D2}"/>
              </a:ext>
            </a:extLst>
          </p:cNvPr>
          <p:cNvSpPr/>
          <p:nvPr/>
        </p:nvSpPr>
        <p:spPr>
          <a:xfrm>
            <a:off x="9188969" y="4940507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CEBBBC9D-8811-4679-B720-8E887CD714B9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9636175" y="989508"/>
              <a:ext cx="1354111" cy="761687"/>
            </p:xfrm>
            <a:graphic>
              <a:graphicData uri="http://schemas.microsoft.com/office/powerpoint/2016/slidezoom">
                <pslz:sldZm>
                  <pslz:sldZmObj sldId="284" cId="3709403444">
                    <pslz:zmPr id="{55997B89-B061-46CF-B353-8C21817A563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EBBBC9D-8811-4679-B720-8E887CD714B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36175" y="989508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05F8FE5F-A217-4BF2-AD4B-8845847CBAC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0683912"/>
                  </p:ext>
                </p:extLst>
              </p:nvPr>
            </p:nvGraphicFramePr>
            <p:xfrm>
              <a:off x="9636175" y="3037180"/>
              <a:ext cx="1354111" cy="761687"/>
            </p:xfrm>
            <a:graphic>
              <a:graphicData uri="http://schemas.microsoft.com/office/powerpoint/2016/slidezoom">
                <pslz:sldZm>
                  <pslz:sldZmObj sldId="285" cId="185601178">
                    <pslz:zmPr id="{74EFBEEA-1EA4-4B92-BF6A-C67DCEB5DEAB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5F8FE5F-A217-4BF2-AD4B-8845847CBAC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36175" y="3037180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9941F43-D3DD-4C16-B330-B1A8672FE3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25726160"/>
                  </p:ext>
                </p:extLst>
              </p:nvPr>
            </p:nvGraphicFramePr>
            <p:xfrm>
              <a:off x="9636175" y="5113893"/>
              <a:ext cx="1354111" cy="761687"/>
            </p:xfrm>
            <a:graphic>
              <a:graphicData uri="http://schemas.microsoft.com/office/powerpoint/2016/slidezoom">
                <pslz:sldZm>
                  <pslz:sldZmObj sldId="289" cId="1741731230">
                    <pslz:zmPr id="{A00FC570-94F9-4EB2-966D-F0B3C18F173D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69941F43-D3DD-4C16-B330-B1A8672FE3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36175" y="5113893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612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MEDICO COMPETENTE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1205948" y="3778631"/>
            <a:ext cx="97801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Collabora con il datore di lavoro e con il servizio di prevenzione e protezione e controlla la salute dei lavoratori.</a:t>
            </a:r>
          </a:p>
          <a:p>
            <a:r>
              <a:rPr lang="it-IT" sz="3200" dirty="0">
                <a:solidFill>
                  <a:schemeClr val="bg1"/>
                </a:solidFill>
              </a:rPr>
              <a:t>Deve eseguire regolari controlli sui luoghi di lavoro e regolari visite mediche dei lavoratori.</a:t>
            </a:r>
          </a:p>
        </p:txBody>
      </p:sp>
      <p:pic>
        <p:nvPicPr>
          <p:cNvPr id="6" name="Graphic 5" descr="Stethoscope">
            <a:extLst>
              <a:ext uri="{FF2B5EF4-FFF2-40B4-BE49-F238E27FC236}">
                <a16:creationId xmlns:a16="http://schemas.microsoft.com/office/drawing/2014/main" id="{61EB3F3C-9C01-4DF2-ACF5-8B242204B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9022" y="1969956"/>
            <a:ext cx="1593955" cy="159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01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C480EC-1ABE-42FA-AE31-1575AD349E0D}"/>
              </a:ext>
            </a:extLst>
          </p:cNvPr>
          <p:cNvSpPr/>
          <p:nvPr/>
        </p:nvSpPr>
        <p:spPr>
          <a:xfrm>
            <a:off x="509666" y="2881859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MEDICO COMPETENTE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6B169F-71DD-43C6-98CE-128D67873C30}"/>
              </a:ext>
            </a:extLst>
          </p:cNvPr>
          <p:cNvSpPr/>
          <p:nvPr/>
        </p:nvSpPr>
        <p:spPr>
          <a:xfrm>
            <a:off x="509666" y="4940507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LAVORATORE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53A846-217C-424B-9DBC-EBEFE54CE0F6}"/>
              </a:ext>
            </a:extLst>
          </p:cNvPr>
          <p:cNvSpPr/>
          <p:nvPr/>
        </p:nvSpPr>
        <p:spPr>
          <a:xfrm>
            <a:off x="509666" y="823211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PREPOSTO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3409D04-1D19-4A0F-80C7-A2063C36D701}"/>
              </a:ext>
            </a:extLst>
          </p:cNvPr>
          <p:cNvSpPr/>
          <p:nvPr/>
        </p:nvSpPr>
        <p:spPr>
          <a:xfrm>
            <a:off x="9188970" y="823211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DCE733-A9A2-4771-91FA-C4EC72B93DE8}"/>
              </a:ext>
            </a:extLst>
          </p:cNvPr>
          <p:cNvSpPr/>
          <p:nvPr/>
        </p:nvSpPr>
        <p:spPr>
          <a:xfrm>
            <a:off x="9188970" y="2881859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186A77F-9FFE-422B-B81E-822074DC87D2}"/>
              </a:ext>
            </a:extLst>
          </p:cNvPr>
          <p:cNvSpPr/>
          <p:nvPr/>
        </p:nvSpPr>
        <p:spPr>
          <a:xfrm>
            <a:off x="9188969" y="4940507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CEBBBC9D-8811-4679-B720-8E887CD714B9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9636175" y="989508"/>
              <a:ext cx="1354111" cy="761687"/>
            </p:xfrm>
            <a:graphic>
              <a:graphicData uri="http://schemas.microsoft.com/office/powerpoint/2016/slidezoom">
                <pslz:sldZm>
                  <pslz:sldZmObj sldId="284" cId="3709403444">
                    <pslz:zmPr id="{55997B89-B061-46CF-B353-8C21817A563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EBBBC9D-8811-4679-B720-8E887CD714B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36175" y="989508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05F8FE5F-A217-4BF2-AD4B-8845847CBAC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99703563"/>
                  </p:ext>
                </p:extLst>
              </p:nvPr>
            </p:nvGraphicFramePr>
            <p:xfrm>
              <a:off x="9636175" y="3048156"/>
              <a:ext cx="1354111" cy="761687"/>
            </p:xfrm>
            <a:graphic>
              <a:graphicData uri="http://schemas.microsoft.com/office/powerpoint/2016/slidezoom">
                <pslz:sldZm>
                  <pslz:sldZmObj sldId="285" cId="185601178">
                    <pslz:zmPr id="{74EFBEEA-1EA4-4B92-BF6A-C67DCEB5DEAB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5F8FE5F-A217-4BF2-AD4B-8845847CBAC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36175" y="3048156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5F0E6B5F-5762-4F7E-8F72-9FAAC6E9256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4198859"/>
                  </p:ext>
                </p:extLst>
              </p:nvPr>
            </p:nvGraphicFramePr>
            <p:xfrm>
              <a:off x="9636175" y="5113893"/>
              <a:ext cx="1354111" cy="761687"/>
            </p:xfrm>
            <a:graphic>
              <a:graphicData uri="http://schemas.microsoft.com/office/powerpoint/2016/slidezoom">
                <pslz:sldZm>
                  <pslz:sldZmObj sldId="289" cId="1741731230">
                    <pslz:zmPr id="{A00FC570-94F9-4EB2-966D-F0B3C18F173D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5F0E6B5F-5762-4F7E-8F72-9FAAC6E9256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36175" y="5113893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86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/>
              <a:t>LAVORATORE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596348" y="3778631"/>
            <a:ext cx="108535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Devono prendersi cura della propria salute e tutelare le persone che hanno intorno.</a:t>
            </a:r>
          </a:p>
          <a:p>
            <a:r>
              <a:rPr lang="it-IT" sz="3200" dirty="0">
                <a:solidFill>
                  <a:schemeClr val="bg1"/>
                </a:solidFill>
              </a:rPr>
              <a:t>Sono tenuti a utilizzare con cura gli strumenti lavorativi, non compiere azioni che non sono di loro competenza, partecipare ai corsi formativi e ai controlli del medico competente.</a:t>
            </a:r>
          </a:p>
        </p:txBody>
      </p:sp>
      <p:pic>
        <p:nvPicPr>
          <p:cNvPr id="5" name="Graphic 4" descr="Group">
            <a:extLst>
              <a:ext uri="{FF2B5EF4-FFF2-40B4-BE49-F238E27FC236}">
                <a16:creationId xmlns:a16="http://schemas.microsoft.com/office/drawing/2014/main" id="{B00C3EF3-1693-4C57-95DA-13AAE5CA1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59017" y="1850439"/>
            <a:ext cx="1928192" cy="19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31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C480EC-1ABE-42FA-AE31-1575AD349E0D}"/>
              </a:ext>
            </a:extLst>
          </p:cNvPr>
          <p:cNvSpPr/>
          <p:nvPr/>
        </p:nvSpPr>
        <p:spPr>
          <a:xfrm>
            <a:off x="509666" y="2881859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SERVIZIO DI PREVENZIONE E PROTEZIONE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6B169F-71DD-43C6-98CE-128D67873C30}"/>
              </a:ext>
            </a:extLst>
          </p:cNvPr>
          <p:cNvSpPr/>
          <p:nvPr/>
        </p:nvSpPr>
        <p:spPr>
          <a:xfrm>
            <a:off x="509666" y="4940507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RAPPRESENTANTE DEI LAVORATORI </a:t>
            </a:r>
          </a:p>
          <a:p>
            <a:pPr algn="ctr"/>
            <a:r>
              <a:rPr lang="it-IT" sz="2800" dirty="0"/>
              <a:t>PER LA SICUREZZA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53A846-217C-424B-9DBC-EBEFE54CE0F6}"/>
              </a:ext>
            </a:extLst>
          </p:cNvPr>
          <p:cNvSpPr/>
          <p:nvPr/>
        </p:nvSpPr>
        <p:spPr>
          <a:xfrm>
            <a:off x="509666" y="823211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ORGANISMI PARITETICI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C9E1C9-5D41-4363-A318-5267E6710D4D}"/>
              </a:ext>
            </a:extLst>
          </p:cNvPr>
          <p:cNvSpPr/>
          <p:nvPr/>
        </p:nvSpPr>
        <p:spPr>
          <a:xfrm>
            <a:off x="9188970" y="823211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A6D16C-45DC-4BBB-8A26-44B9A4299C51}"/>
              </a:ext>
            </a:extLst>
          </p:cNvPr>
          <p:cNvSpPr/>
          <p:nvPr/>
        </p:nvSpPr>
        <p:spPr>
          <a:xfrm>
            <a:off x="9188969" y="2881859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048B28-50EE-410B-8B37-900A4C04377C}"/>
              </a:ext>
            </a:extLst>
          </p:cNvPr>
          <p:cNvSpPr/>
          <p:nvPr/>
        </p:nvSpPr>
        <p:spPr>
          <a:xfrm>
            <a:off x="9188970" y="4940507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4F9401E2-826E-4D86-B64B-9CDC65245CD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8121455"/>
                  </p:ext>
                </p:extLst>
              </p:nvPr>
            </p:nvGraphicFramePr>
            <p:xfrm>
              <a:off x="9641817" y="992682"/>
              <a:ext cx="1342827" cy="755340"/>
            </p:xfrm>
            <a:graphic>
              <a:graphicData uri="http://schemas.microsoft.com/office/powerpoint/2016/slidezoom">
                <pslz:sldZm>
                  <pslz:sldZmObj sldId="291" cId="2743273299">
                    <pslz:zmPr id="{C6DA88F3-68CF-4920-9735-CDADF8E2CC6D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F9401E2-826E-4D86-B64B-9CDC65245CD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41817" y="992682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1E035EEB-1667-4D83-9801-490A02031BF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9571286"/>
                  </p:ext>
                </p:extLst>
              </p:nvPr>
            </p:nvGraphicFramePr>
            <p:xfrm>
              <a:off x="9641817" y="3073883"/>
              <a:ext cx="1342827" cy="755340"/>
            </p:xfrm>
            <a:graphic>
              <a:graphicData uri="http://schemas.microsoft.com/office/powerpoint/2016/slidezoom">
                <pslz:sldZm>
                  <pslz:sldZmObj sldId="293" cId="203836853">
                    <pslz:zmPr id="{F68605B8-9C76-4CD8-AB79-E4843CE682F9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1E035EEB-1667-4D83-9801-490A02031BF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41817" y="3073883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DC8FF199-C7DB-425A-8B71-A7B35E55004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8731521"/>
                  </p:ext>
                </p:extLst>
              </p:nvPr>
            </p:nvGraphicFramePr>
            <p:xfrm>
              <a:off x="9641817" y="5109978"/>
              <a:ext cx="1342827" cy="755340"/>
            </p:xfrm>
            <a:graphic>
              <a:graphicData uri="http://schemas.microsoft.com/office/powerpoint/2016/slidezoom">
                <pslz:sldZm>
                  <pslz:sldZmObj sldId="286" cId="937435402">
                    <pslz:zmPr id="{038C1F6B-3703-461C-B9CA-E381C9CE1D24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DC8FF199-C7DB-425A-8B71-A7B35E5500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41817" y="5109978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144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/>
              <a:t>ORGANISMI PARITETICI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596348" y="4136440"/>
            <a:ext cx="10853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Punto di riferimento per le aziende nell’individuare soluzioni tecniche e organizzative che garantiscono e migliorino la tutela della salute e della sicurezza sul lavoro.</a:t>
            </a:r>
          </a:p>
        </p:txBody>
      </p:sp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50386991-102D-44D4-8081-205FD14D7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6765" y="2337247"/>
            <a:ext cx="1298713" cy="1298713"/>
          </a:xfrm>
          <a:prstGeom prst="rect">
            <a:avLst/>
          </a:prstGeom>
        </p:spPr>
      </p:pic>
      <p:pic>
        <p:nvPicPr>
          <p:cNvPr id="8" name="Graphic 7" descr="Magnifying glass">
            <a:extLst>
              <a:ext uri="{FF2B5EF4-FFF2-40B4-BE49-F238E27FC236}">
                <a16:creationId xmlns:a16="http://schemas.microsoft.com/office/drawing/2014/main" id="{284C24CE-E35D-46A9-BCB2-7800C70236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28052" y="2337247"/>
            <a:ext cx="1298713" cy="129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273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C480EC-1ABE-42FA-AE31-1575AD349E0D}"/>
              </a:ext>
            </a:extLst>
          </p:cNvPr>
          <p:cNvSpPr/>
          <p:nvPr/>
        </p:nvSpPr>
        <p:spPr>
          <a:xfrm>
            <a:off x="509666" y="2881859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SERVIZIO DI PREVENZIONE E PROTEZIONE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6B169F-71DD-43C6-98CE-128D67873C30}"/>
              </a:ext>
            </a:extLst>
          </p:cNvPr>
          <p:cNvSpPr/>
          <p:nvPr/>
        </p:nvSpPr>
        <p:spPr>
          <a:xfrm>
            <a:off x="509666" y="4940507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RAPPRESENTANTE DEI LAVORATORI </a:t>
            </a:r>
          </a:p>
          <a:p>
            <a:pPr algn="ctr"/>
            <a:r>
              <a:rPr lang="it-IT" sz="2800" dirty="0"/>
              <a:t>PER LA SICUREZZA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53A846-217C-424B-9DBC-EBEFE54CE0F6}"/>
              </a:ext>
            </a:extLst>
          </p:cNvPr>
          <p:cNvSpPr/>
          <p:nvPr/>
        </p:nvSpPr>
        <p:spPr>
          <a:xfrm>
            <a:off x="509666" y="823211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ORGANISMI PARITETICI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C9E1C9-5D41-4363-A318-5267E6710D4D}"/>
              </a:ext>
            </a:extLst>
          </p:cNvPr>
          <p:cNvSpPr/>
          <p:nvPr/>
        </p:nvSpPr>
        <p:spPr>
          <a:xfrm>
            <a:off x="9188970" y="823211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A6D16C-45DC-4BBB-8A26-44B9A4299C51}"/>
              </a:ext>
            </a:extLst>
          </p:cNvPr>
          <p:cNvSpPr/>
          <p:nvPr/>
        </p:nvSpPr>
        <p:spPr>
          <a:xfrm>
            <a:off x="9188969" y="2881859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048B28-50EE-410B-8B37-900A4C04377C}"/>
              </a:ext>
            </a:extLst>
          </p:cNvPr>
          <p:cNvSpPr/>
          <p:nvPr/>
        </p:nvSpPr>
        <p:spPr>
          <a:xfrm>
            <a:off x="9188970" y="4940507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4F9401E2-826E-4D86-B64B-9CDC65245CD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641817" y="992682"/>
              <a:ext cx="1342827" cy="755340"/>
            </p:xfrm>
            <a:graphic>
              <a:graphicData uri="http://schemas.microsoft.com/office/powerpoint/2016/slidezoom">
                <pslz:sldZm>
                  <pslz:sldZmObj sldId="291" cId="2743273299">
                    <pslz:zmPr id="{C6DA88F3-68CF-4920-9735-CDADF8E2CC6D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F9401E2-826E-4D86-B64B-9CDC65245CD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41817" y="992682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2BA292CB-8299-4CAE-932D-0FD5248A152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1577966"/>
                  </p:ext>
                </p:extLst>
              </p:nvPr>
            </p:nvGraphicFramePr>
            <p:xfrm>
              <a:off x="9641817" y="3073883"/>
              <a:ext cx="1342827" cy="755340"/>
            </p:xfrm>
            <a:graphic>
              <a:graphicData uri="http://schemas.microsoft.com/office/powerpoint/2016/slidezoom">
                <pslz:sldZm>
                  <pslz:sldZmObj sldId="293" cId="203836853">
                    <pslz:zmPr id="{F68605B8-9C76-4CD8-AB79-E4843CE682F9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2BA292CB-8299-4CAE-932D-0FD5248A152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41817" y="3073883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93E74BF-D9E0-42AB-B219-80B501D0116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49622119"/>
                  </p:ext>
                </p:extLst>
              </p:nvPr>
            </p:nvGraphicFramePr>
            <p:xfrm>
              <a:off x="9641817" y="5109978"/>
              <a:ext cx="1342827" cy="755340"/>
            </p:xfrm>
            <a:graphic>
              <a:graphicData uri="http://schemas.microsoft.com/office/powerpoint/2016/slidezoom">
                <pslz:sldZm>
                  <pslz:sldZmObj sldId="286" cId="937435402">
                    <pslz:zmPr id="{038C1F6B-3703-461C-B9CA-E381C9CE1D24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693E74BF-D9E0-42AB-B219-80B501D0116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41817" y="5109978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92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/>
              <a:t>SERVIZIO DI PREVENZIONE E PROTEZIONE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430695" y="4136440"/>
            <a:ext cx="113306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Collaborare con il datore di lavoro nell’individuazione dei rischi e delle conseguenti misure di prevenzione.</a:t>
            </a:r>
          </a:p>
          <a:p>
            <a:r>
              <a:rPr lang="it-IT" sz="3200" dirty="0">
                <a:solidFill>
                  <a:schemeClr val="bg1"/>
                </a:solidFill>
              </a:rPr>
              <a:t>Sono obbligati al segreto sulle notizie di cui venissero in conoscenza nell’esercizio delle loro funzione.</a:t>
            </a:r>
          </a:p>
        </p:txBody>
      </p:sp>
      <p:pic>
        <p:nvPicPr>
          <p:cNvPr id="5" name="Graphic 4" descr="Handshake">
            <a:extLst>
              <a:ext uri="{FF2B5EF4-FFF2-40B4-BE49-F238E27FC236}">
                <a16:creationId xmlns:a16="http://schemas.microsoft.com/office/drawing/2014/main" id="{3DC15290-572C-4B05-8D38-848F7CF8F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1781" y="2077279"/>
            <a:ext cx="1888435" cy="188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6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C480EC-1ABE-42FA-AE31-1575AD349E0D}"/>
              </a:ext>
            </a:extLst>
          </p:cNvPr>
          <p:cNvSpPr/>
          <p:nvPr/>
        </p:nvSpPr>
        <p:spPr>
          <a:xfrm>
            <a:off x="509666" y="2881859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SERVIZIO DI PREVENZIONE E PROTEZIONE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6B169F-71DD-43C6-98CE-128D67873C30}"/>
              </a:ext>
            </a:extLst>
          </p:cNvPr>
          <p:cNvSpPr/>
          <p:nvPr/>
        </p:nvSpPr>
        <p:spPr>
          <a:xfrm>
            <a:off x="509666" y="4940507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RAPPRESENTANTE DEI LAVORATORI </a:t>
            </a:r>
          </a:p>
          <a:p>
            <a:pPr algn="ctr"/>
            <a:r>
              <a:rPr lang="it-IT" sz="2800" dirty="0"/>
              <a:t>PER LA SICUREZZA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53A846-217C-424B-9DBC-EBEFE54CE0F6}"/>
              </a:ext>
            </a:extLst>
          </p:cNvPr>
          <p:cNvSpPr/>
          <p:nvPr/>
        </p:nvSpPr>
        <p:spPr>
          <a:xfrm>
            <a:off x="509666" y="823211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ORGANISMI PARITETICI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C9E1C9-5D41-4363-A318-5267E6710D4D}"/>
              </a:ext>
            </a:extLst>
          </p:cNvPr>
          <p:cNvSpPr/>
          <p:nvPr/>
        </p:nvSpPr>
        <p:spPr>
          <a:xfrm>
            <a:off x="9188970" y="823211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A6D16C-45DC-4BBB-8A26-44B9A4299C51}"/>
              </a:ext>
            </a:extLst>
          </p:cNvPr>
          <p:cNvSpPr/>
          <p:nvPr/>
        </p:nvSpPr>
        <p:spPr>
          <a:xfrm>
            <a:off x="9188969" y="2881859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048B28-50EE-410B-8B37-900A4C04377C}"/>
              </a:ext>
            </a:extLst>
          </p:cNvPr>
          <p:cNvSpPr/>
          <p:nvPr/>
        </p:nvSpPr>
        <p:spPr>
          <a:xfrm>
            <a:off x="9188970" y="4940507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4F9401E2-826E-4D86-B64B-9CDC65245CD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641817" y="992682"/>
              <a:ext cx="1342827" cy="755340"/>
            </p:xfrm>
            <a:graphic>
              <a:graphicData uri="http://schemas.microsoft.com/office/powerpoint/2016/slidezoom">
                <pslz:sldZm>
                  <pslz:sldZmObj sldId="291" cId="2743273299">
                    <pslz:zmPr id="{C6DA88F3-68CF-4920-9735-CDADF8E2CC6D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F9401E2-826E-4D86-B64B-9CDC65245CD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41817" y="992682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2BA292CB-8299-4CAE-932D-0FD5248A1526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641817" y="3073883"/>
              <a:ext cx="1342827" cy="755340"/>
            </p:xfrm>
            <a:graphic>
              <a:graphicData uri="http://schemas.microsoft.com/office/powerpoint/2016/slidezoom">
                <pslz:sldZm>
                  <pslz:sldZmObj sldId="293" cId="203836853">
                    <pslz:zmPr id="{F68605B8-9C76-4CD8-AB79-E4843CE682F9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2BA292CB-8299-4CAE-932D-0FD5248A152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41817" y="3073883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7B6A30A7-3F08-4A6C-ABB4-B59E986AC74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7554573"/>
                  </p:ext>
                </p:extLst>
              </p:nvPr>
            </p:nvGraphicFramePr>
            <p:xfrm>
              <a:off x="9641817" y="5109978"/>
              <a:ext cx="1342827" cy="755340"/>
            </p:xfrm>
            <a:graphic>
              <a:graphicData uri="http://schemas.microsoft.com/office/powerpoint/2016/slidezoom">
                <pslz:sldZm>
                  <pslz:sldZmObj sldId="286" cId="937435402">
                    <pslz:zmPr id="{038C1F6B-3703-461C-B9CA-E381C9CE1D24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42827" cy="75534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7B6A30A7-3F08-4A6C-ABB4-B59E986AC74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41817" y="5109978"/>
                <a:ext cx="1342827" cy="75534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271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CF91E5-CCFD-411F-8BE6-CFA61EE15433}"/>
              </a:ext>
            </a:extLst>
          </p:cNvPr>
          <p:cNvSpPr/>
          <p:nvPr/>
        </p:nvSpPr>
        <p:spPr>
          <a:xfrm>
            <a:off x="0" y="1543878"/>
            <a:ext cx="4638261" cy="40286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/>
              <a:t>TEMI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F8D1AB-B761-4855-B9B4-0C4F4A4BC7A3}"/>
              </a:ext>
            </a:extLst>
          </p:cNvPr>
          <p:cNvSpPr/>
          <p:nvPr/>
        </p:nvSpPr>
        <p:spPr>
          <a:xfrm>
            <a:off x="5486400" y="357809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GENERALI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7F032F-6067-488A-BD02-5E73826B9CC1}"/>
              </a:ext>
            </a:extLst>
          </p:cNvPr>
          <p:cNvSpPr/>
          <p:nvPr/>
        </p:nvSpPr>
        <p:spPr>
          <a:xfrm>
            <a:off x="5486400" y="1987826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RESPONSABILITÀ AMMINISTRATIVA </a:t>
            </a:r>
          </a:p>
          <a:p>
            <a:pPr algn="ctr"/>
            <a:r>
              <a:rPr lang="it-IT" sz="2400" dirty="0"/>
              <a:t>DELLE IMPRESE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CD3E31-528F-4CC4-B10D-262543459225}"/>
              </a:ext>
            </a:extLst>
          </p:cNvPr>
          <p:cNvSpPr/>
          <p:nvPr/>
        </p:nvSpPr>
        <p:spPr>
          <a:xfrm>
            <a:off x="5486400" y="3684105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PARTICOLARI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C70F8-0223-4F93-8470-7B18997E36CC}"/>
              </a:ext>
            </a:extLst>
          </p:cNvPr>
          <p:cNvSpPr/>
          <p:nvPr/>
        </p:nvSpPr>
        <p:spPr>
          <a:xfrm>
            <a:off x="5486400" y="5314122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ORGANI DI VIGILANZA, </a:t>
            </a:r>
          </a:p>
          <a:p>
            <a:pPr algn="ctr"/>
            <a:r>
              <a:rPr lang="it-IT" sz="2400" dirty="0"/>
              <a:t>CONTROLLO ED ASSISTENZA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4941623"/>
                  </p:ext>
                </p:extLst>
              </p:nvPr>
            </p:nvGraphicFramePr>
            <p:xfrm>
              <a:off x="10432406" y="649769"/>
              <a:ext cx="1070480" cy="602145"/>
            </p:xfrm>
            <a:graphic>
              <a:graphicData uri="http://schemas.microsoft.com/office/powerpoint/2016/slidezoom">
                <pslz:sldZm>
                  <pslz:sldZmObj sldId="280" cId="3284784541">
                    <pslz:zmPr id="{F3FDBE74-2764-4C8E-9A8A-4EF037ACFAC4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32406" y="649769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D26A116E-5354-4515-B319-53E7C2119D0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0006122"/>
                  </p:ext>
                </p:extLst>
              </p:nvPr>
            </p:nvGraphicFramePr>
            <p:xfrm>
              <a:off x="10432407" y="5606085"/>
              <a:ext cx="1070480" cy="602145"/>
            </p:xfrm>
            <a:graphic>
              <a:graphicData uri="http://schemas.microsoft.com/office/powerpoint/2016/slidezoom">
                <pslz:sldZm>
                  <pslz:sldZmObj sldId="309" cId="2051278466">
                    <pslz:zmPr id="{8F68601A-5B19-49EA-A8CA-8D12D683B37C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D26A116E-5354-4515-B319-53E7C2119D0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32407" y="5606085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E7B5C372-5AB2-48B7-82E4-F8421A7EF53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6199620"/>
                  </p:ext>
                </p:extLst>
              </p:nvPr>
            </p:nvGraphicFramePr>
            <p:xfrm>
              <a:off x="10432407" y="2279787"/>
              <a:ext cx="1070480" cy="602145"/>
            </p:xfrm>
            <a:graphic>
              <a:graphicData uri="http://schemas.microsoft.com/office/powerpoint/2016/slidezoom">
                <pslz:sldZm>
                  <pslz:sldZmObj sldId="300" cId="2473856017">
                    <pslz:zmPr id="{A9577F98-D684-4E90-9F10-6B50D45D0F8F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E7B5C372-5AB2-48B7-82E4-F8421A7EF53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32407" y="2279787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58D2494C-2A7F-4699-87E2-92D67C7D99A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807355"/>
                  </p:ext>
                </p:extLst>
              </p:nvPr>
            </p:nvGraphicFramePr>
            <p:xfrm>
              <a:off x="10432407" y="5606085"/>
              <a:ext cx="1070480" cy="602145"/>
            </p:xfrm>
            <a:graphic>
              <a:graphicData uri="http://schemas.microsoft.com/office/powerpoint/2016/slidezoom">
                <pslz:sldZm>
                  <pslz:sldZmObj sldId="309" cId="2051278466">
                    <pslz:zmPr id="{8F68601A-5B19-49EA-A8CA-8D12D683B37C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Slide Zoom 12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58D2494C-2A7F-4699-87E2-92D67C7D99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32407" y="5606085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DA59B403-C854-404F-B061-40E11FA32DB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79064542"/>
                  </p:ext>
                </p:extLst>
              </p:nvPr>
            </p:nvGraphicFramePr>
            <p:xfrm>
              <a:off x="10432406" y="3976066"/>
              <a:ext cx="1070481" cy="602146"/>
            </p:xfrm>
            <a:graphic>
              <a:graphicData uri="http://schemas.microsoft.com/office/powerpoint/2016/slidezoom">
                <pslz:sldZm>
                  <pslz:sldZmObj sldId="307" cId="1553382687">
                    <pslz:zmPr id="{E6BCB733-D816-484B-A64D-91CADF137201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1" cy="60214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DA59B403-C854-404F-B061-40E11FA32DB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32406" y="3976066"/>
                <a:ext cx="1070481" cy="60214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9723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599607" y="3778631"/>
            <a:ext cx="11032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Propone le misure di prevenzione ritenute idonee per il luogo di lavoro da lui analizzato.</a:t>
            </a:r>
          </a:p>
          <a:p>
            <a:r>
              <a:rPr lang="it-IT" sz="3200" dirty="0">
                <a:solidFill>
                  <a:schemeClr val="bg1"/>
                </a:solidFill>
              </a:rPr>
              <a:t>Informa il responsabile aziendale dei rischi che ha individuato.</a:t>
            </a:r>
          </a:p>
          <a:p>
            <a:r>
              <a:rPr lang="it-IT" sz="3200" dirty="0">
                <a:solidFill>
                  <a:schemeClr val="bg1"/>
                </a:solidFill>
              </a:rPr>
              <a:t>È ritenuto a rivolgersi alle autorità competenti quando le misure di sicurezza adottate dal datore di lavoro sono inadeguate.</a:t>
            </a:r>
          </a:p>
          <a:p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7" name="Graphic 6" descr="Man">
            <a:extLst>
              <a:ext uri="{FF2B5EF4-FFF2-40B4-BE49-F238E27FC236}">
                <a16:creationId xmlns:a16="http://schemas.microsoft.com/office/drawing/2014/main" id="{711A1136-4B04-4E75-8534-F2AAD0737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7325" y="1900329"/>
            <a:ext cx="1637350" cy="16373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45BE73A-213A-4ADB-9D6F-9DF2F45ACB1B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/>
              <a:t>	RAPPRESENTANTE DEI LAVORATORI </a:t>
            </a:r>
          </a:p>
          <a:p>
            <a:r>
              <a:rPr lang="it-IT" sz="4000" dirty="0"/>
              <a:t>	PER LA SICUREZZA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BE8BD4-7BEC-4EB8-8889-AF3F9E9F8A6E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CDABB51-36C4-4039-9E13-F251CF38CB8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98606340"/>
                  </p:ext>
                </p:extLst>
              </p:nvPr>
            </p:nvGraphicFramePr>
            <p:xfrm>
              <a:off x="10385654" y="635896"/>
              <a:ext cx="1320065" cy="742537"/>
            </p:xfrm>
            <a:graphic>
              <a:graphicData uri="http://schemas.microsoft.com/office/powerpoint/2016/slidezoom">
                <pslz:sldZm>
                  <pslz:sldZmObj sldId="295" cId="266179059">
                    <pslz:zmPr id="{6DE615B8-6ED7-4215-8E56-81B7D4796B2B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0065" cy="7425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0CDABB51-36C4-4039-9E13-F251CF38CB8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85654" y="635896"/>
                <a:ext cx="1320065" cy="74253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7435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	OBBLIGHI GENERALI: SOGGETTI ESTERNI 	ALL’ AZIENDA</a:t>
            </a:r>
          </a:p>
        </p:txBody>
      </p:sp>
      <p:pic>
        <p:nvPicPr>
          <p:cNvPr id="6" name="Graphic 5" descr="Man">
            <a:extLst>
              <a:ext uri="{FF2B5EF4-FFF2-40B4-BE49-F238E27FC236}">
                <a16:creationId xmlns:a16="http://schemas.microsoft.com/office/drawing/2014/main" id="{18E2FB31-45AA-4141-926B-390D68640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1378" y="2668655"/>
            <a:ext cx="3203714" cy="3203714"/>
          </a:xfrm>
          <a:prstGeom prst="rect">
            <a:avLst/>
          </a:prstGeom>
        </p:spPr>
      </p:pic>
      <p:pic>
        <p:nvPicPr>
          <p:cNvPr id="8" name="Graphic 7" descr="Wrench">
            <a:extLst>
              <a:ext uri="{FF2B5EF4-FFF2-40B4-BE49-F238E27FC236}">
                <a16:creationId xmlns:a16="http://schemas.microsoft.com/office/drawing/2014/main" id="{42DE43C3-E937-400F-89A2-A7695D8BFA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89211">
            <a:off x="6199765" y="3978963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E8CA58-52EA-43A7-9929-7A89CA78B8C7}"/>
              </a:ext>
            </a:extLst>
          </p:cNvPr>
          <p:cNvSpPr txBox="1"/>
          <p:nvPr/>
        </p:nvSpPr>
        <p:spPr>
          <a:xfrm>
            <a:off x="755373" y="2131465"/>
            <a:ext cx="375036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Lavoratori autonomi</a:t>
            </a:r>
          </a:p>
          <a:p>
            <a:r>
              <a:rPr lang="it-IT" sz="2400" dirty="0">
                <a:solidFill>
                  <a:schemeClr val="bg1"/>
                </a:solidFill>
              </a:rPr>
              <a:t>I componenti delle imprese familiari, i coltivatori diretti, gli artigiani, i piccoli commercianti e i volontari devono utilizzare attrezzi di lavoro adeguati. Devono dotarsi di attrezzature di protezione e di tessera di riconoscimento con fotografia.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699922-ACAC-42F3-91F7-8FB90705460F}"/>
              </a:ext>
            </a:extLst>
          </p:cNvPr>
          <p:cNvSpPr txBox="1"/>
          <p:nvPr/>
        </p:nvSpPr>
        <p:spPr>
          <a:xfrm>
            <a:off x="7904921" y="2131465"/>
            <a:ext cx="39557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Progettisti </a:t>
            </a:r>
          </a:p>
          <a:p>
            <a:r>
              <a:rPr lang="it-IT" sz="2400" dirty="0">
                <a:solidFill>
                  <a:schemeClr val="bg1"/>
                </a:solidFill>
              </a:rPr>
              <a:t>I progettisti dei luoghi, dei posti di lavoro e degli impianti devono rispettare i principi generali di prevenzione di salute e sicurezza sul lavoro, nella scelta delle attrezzature e delle soluzioni progettuali e tecniche.  </a:t>
            </a:r>
          </a:p>
        </p:txBody>
      </p:sp>
    </p:spTree>
    <p:extLst>
      <p:ext uri="{BB962C8B-B14F-4D97-AF65-F5344CB8AC3E}">
        <p14:creationId xmlns:p14="http://schemas.microsoft.com/office/powerpoint/2010/main" val="266179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an">
            <a:extLst>
              <a:ext uri="{FF2B5EF4-FFF2-40B4-BE49-F238E27FC236}">
                <a16:creationId xmlns:a16="http://schemas.microsoft.com/office/drawing/2014/main" id="{18E2FB31-45AA-4141-926B-390D68640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1378" y="2668655"/>
            <a:ext cx="3203714" cy="3203714"/>
          </a:xfrm>
          <a:prstGeom prst="rect">
            <a:avLst/>
          </a:prstGeom>
        </p:spPr>
      </p:pic>
      <p:pic>
        <p:nvPicPr>
          <p:cNvPr id="8" name="Graphic 7" descr="Wrench">
            <a:extLst>
              <a:ext uri="{FF2B5EF4-FFF2-40B4-BE49-F238E27FC236}">
                <a16:creationId xmlns:a16="http://schemas.microsoft.com/office/drawing/2014/main" id="{42DE43C3-E937-400F-89A2-A7695D8BFA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89211">
            <a:off x="6199765" y="3978963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E8CA58-52EA-43A7-9929-7A89CA78B8C7}"/>
              </a:ext>
            </a:extLst>
          </p:cNvPr>
          <p:cNvSpPr txBox="1"/>
          <p:nvPr/>
        </p:nvSpPr>
        <p:spPr>
          <a:xfrm>
            <a:off x="327993" y="2565694"/>
            <a:ext cx="41744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Installatori e montatori </a:t>
            </a:r>
          </a:p>
          <a:p>
            <a:r>
              <a:rPr lang="it-IT" sz="2400" dirty="0">
                <a:solidFill>
                  <a:schemeClr val="bg1"/>
                </a:solidFill>
              </a:rPr>
              <a:t>Devono attenersi alle norme di salute e sicurezza sul lavoro e alle istruzioni impartite dai fabbricanti di quanto posto in opera.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699922-ACAC-42F3-91F7-8FB90705460F}"/>
              </a:ext>
            </a:extLst>
          </p:cNvPr>
          <p:cNvSpPr txBox="1"/>
          <p:nvPr/>
        </p:nvSpPr>
        <p:spPr>
          <a:xfrm>
            <a:off x="7854031" y="2565694"/>
            <a:ext cx="39557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Fabbricanti e fornitori</a:t>
            </a:r>
          </a:p>
          <a:p>
            <a:r>
              <a:rPr lang="it-IT" sz="2400" dirty="0">
                <a:solidFill>
                  <a:schemeClr val="bg1"/>
                </a:solidFill>
              </a:rPr>
              <a:t>Hanno l’obbligo di fabbricare, vendere, noleggiare e concedere attrezzature di lavoro, dispositivi di protezione individuale e impianti conformi alle disposizioni vigenti di salute e sicurezza sul lavoro.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A97911-F92F-473F-BF2E-79E17A2C4284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	OBBLIGHI GENERALI: SOGGETTI ESTERNI 	ALL’ AZIENDA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05402A-2903-484C-868A-2D7965619E5D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A077DFFF-2972-4778-B90A-9B5AEF95D15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8941623"/>
                  </p:ext>
                </p:extLst>
              </p:nvPr>
            </p:nvGraphicFramePr>
            <p:xfrm>
              <a:off x="10409582" y="649356"/>
              <a:ext cx="1272209" cy="715618"/>
            </p:xfrm>
            <a:graphic>
              <a:graphicData uri="http://schemas.microsoft.com/office/powerpoint/2016/slidezoom">
                <pslz:sldZm>
                  <pslz:sldZmObj sldId="297" cId="1349530598">
                    <pslz:zmPr id="{D93BCE09-67D8-4F71-B7AD-5ED012AB1A7C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72209" cy="71561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A077DFFF-2972-4778-B90A-9B5AEF95D15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09582" y="649356"/>
                <a:ext cx="1272209" cy="715618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86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	OBBLIGHI DEL DATORE DI LAVORO CONNESSI 	AI CONTRATTI DI APPALTO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E60A39-A276-4F51-B43C-FF133193D8CD}"/>
              </a:ext>
            </a:extLst>
          </p:cNvPr>
          <p:cNvSpPr txBox="1"/>
          <p:nvPr/>
        </p:nvSpPr>
        <p:spPr>
          <a:xfrm>
            <a:off x="516836" y="3059668"/>
            <a:ext cx="42009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L’articolo 26 del Testo Unico sulla Sicurezza prevede specifici obblighi per il datore di lavoro che affidi lavori, servizi e forniture a imprese o lavoratori autonomi all’interno della propria azienda.</a:t>
            </a:r>
          </a:p>
        </p:txBody>
      </p:sp>
      <p:pic>
        <p:nvPicPr>
          <p:cNvPr id="5" name="Graphic 4" descr="Arrow: Straight">
            <a:extLst>
              <a:ext uri="{FF2B5EF4-FFF2-40B4-BE49-F238E27FC236}">
                <a16:creationId xmlns:a16="http://schemas.microsoft.com/office/drawing/2014/main" id="{A9E1E937-CB65-49E6-A9C4-9AD82C20A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5367130" y="394129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A2E86B-49CC-48C6-A1F6-94CDD883B33B}"/>
              </a:ext>
            </a:extLst>
          </p:cNvPr>
          <p:cNvSpPr txBox="1"/>
          <p:nvPr/>
        </p:nvSpPr>
        <p:spPr>
          <a:xfrm>
            <a:off x="6930885" y="3244334"/>
            <a:ext cx="4903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Verificare l’idoneità tecnico-professionale degli appaltatori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Fornire agli appaltatori dettagliate informazioni sui rischi specifici delle loro attività </a:t>
            </a:r>
          </a:p>
        </p:txBody>
      </p:sp>
    </p:spTree>
    <p:extLst>
      <p:ext uri="{BB962C8B-B14F-4D97-AF65-F5344CB8AC3E}">
        <p14:creationId xmlns:p14="http://schemas.microsoft.com/office/powerpoint/2010/main" val="1349530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	OBBLIGHI DEL DATORE DI LAVORO CONNESSI 	AI CONTRATTI DI APPALTO (DUVRI)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0EC1E5-6D44-4F55-9900-3AB208AEBD69}"/>
              </a:ext>
            </a:extLst>
          </p:cNvPr>
          <p:cNvSpPr txBox="1"/>
          <p:nvPr/>
        </p:nvSpPr>
        <p:spPr>
          <a:xfrm>
            <a:off x="2014330" y="2835965"/>
            <a:ext cx="899822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Il DUVRI (Documento Unico di Valutazione dei Rischi Interferenze) deve indicare le misure adottate per eliminare o ridurre al minimo i rischi da interferenze. È un documento dinamico, in quanto deve essere aggiornato e adeguato in funzione dell’evoluzione dei lavori, dei servizi e delle forniture. Deve essere allegato al contratto di appalto o di opera. Nel contratto vanno indicati i costi delle misure di prevenzione adottate.</a:t>
            </a:r>
          </a:p>
        </p:txBody>
      </p:sp>
      <p:pic>
        <p:nvPicPr>
          <p:cNvPr id="8" name="Graphic 7" descr="Document">
            <a:extLst>
              <a:ext uri="{FF2B5EF4-FFF2-40B4-BE49-F238E27FC236}">
                <a16:creationId xmlns:a16="http://schemas.microsoft.com/office/drawing/2014/main" id="{221A62AA-7926-4D21-8D9E-4A923DFE3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948" y="3694044"/>
            <a:ext cx="1169504" cy="11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2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CF91E5-CCFD-411F-8BE6-CFA61EE15433}"/>
              </a:ext>
            </a:extLst>
          </p:cNvPr>
          <p:cNvSpPr/>
          <p:nvPr/>
        </p:nvSpPr>
        <p:spPr>
          <a:xfrm>
            <a:off x="0" y="1543878"/>
            <a:ext cx="4638261" cy="40286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/>
              <a:t>TEMI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F8D1AB-B761-4855-B9B4-0C4F4A4BC7A3}"/>
              </a:ext>
            </a:extLst>
          </p:cNvPr>
          <p:cNvSpPr/>
          <p:nvPr/>
        </p:nvSpPr>
        <p:spPr>
          <a:xfrm>
            <a:off x="5486400" y="357809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GENERALI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7F032F-6067-488A-BD02-5E73826B9CC1}"/>
              </a:ext>
            </a:extLst>
          </p:cNvPr>
          <p:cNvSpPr/>
          <p:nvPr/>
        </p:nvSpPr>
        <p:spPr>
          <a:xfrm>
            <a:off x="5486400" y="1987826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RESPONSABILITÀ AMMINISTRATIVA </a:t>
            </a:r>
          </a:p>
          <a:p>
            <a:pPr algn="ctr"/>
            <a:r>
              <a:rPr lang="it-IT" sz="2400" dirty="0"/>
              <a:t>DELLE IMPRESE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CD3E31-528F-4CC4-B10D-262543459225}"/>
              </a:ext>
            </a:extLst>
          </p:cNvPr>
          <p:cNvSpPr/>
          <p:nvPr/>
        </p:nvSpPr>
        <p:spPr>
          <a:xfrm>
            <a:off x="5486400" y="3684105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PARTICOLARI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C70F8-0223-4F93-8470-7B18997E36CC}"/>
              </a:ext>
            </a:extLst>
          </p:cNvPr>
          <p:cNvSpPr/>
          <p:nvPr/>
        </p:nvSpPr>
        <p:spPr>
          <a:xfrm>
            <a:off x="5486400" y="5314122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ORGANI DI VIGILANZA, </a:t>
            </a:r>
          </a:p>
          <a:p>
            <a:pPr algn="ctr"/>
            <a:r>
              <a:rPr lang="it-IT" sz="2400" dirty="0"/>
              <a:t>CONTROLLO ED ASSISTENZA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63924994"/>
                  </p:ext>
                </p:extLst>
              </p:nvPr>
            </p:nvGraphicFramePr>
            <p:xfrm>
              <a:off x="10432407" y="649770"/>
              <a:ext cx="1070480" cy="602145"/>
            </p:xfrm>
            <a:graphic>
              <a:graphicData uri="http://schemas.microsoft.com/office/powerpoint/2016/slidezoom">
                <pslz:sldZm>
                  <pslz:sldZmObj sldId="280" cId="3284784541">
                    <pslz:zmPr id="{F3FDBE74-2764-4C8E-9A8A-4EF037ACFAC4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32407" y="649770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8068549"/>
                  </p:ext>
                </p:extLst>
              </p:nvPr>
            </p:nvGraphicFramePr>
            <p:xfrm>
              <a:off x="10432407" y="2279787"/>
              <a:ext cx="1070480" cy="602145"/>
            </p:xfrm>
            <a:graphic>
              <a:graphicData uri="http://schemas.microsoft.com/office/powerpoint/2016/slidezoom">
                <pslz:sldZm>
                  <pslz:sldZmObj sldId="300" cId="2473856017">
                    <pslz:zmPr id="{A9577F98-D684-4E90-9F10-6B50D45D0F8F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32407" y="2279787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FB6B993C-3A7C-42BC-8C3D-FDCF5731716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0006122"/>
                  </p:ext>
                </p:extLst>
              </p:nvPr>
            </p:nvGraphicFramePr>
            <p:xfrm>
              <a:off x="10432407" y="5606085"/>
              <a:ext cx="1070480" cy="602145"/>
            </p:xfrm>
            <a:graphic>
              <a:graphicData uri="http://schemas.microsoft.com/office/powerpoint/2016/slidezoom">
                <pslz:sldZm>
                  <pslz:sldZmObj sldId="309" cId="2051278466">
                    <pslz:zmPr id="{8F68601A-5B19-49EA-A8CA-8D12D683B37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B6B993C-3A7C-42BC-8C3D-FDCF5731716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32407" y="5606085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F9E0A1EC-813D-43B2-A221-76B3551AD69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4765867"/>
                  </p:ext>
                </p:extLst>
              </p:nvPr>
            </p:nvGraphicFramePr>
            <p:xfrm>
              <a:off x="10432406" y="3976066"/>
              <a:ext cx="1070481" cy="602146"/>
            </p:xfrm>
            <a:graphic>
              <a:graphicData uri="http://schemas.microsoft.com/office/powerpoint/2016/slidezoom">
                <pslz:sldZm>
                  <pslz:sldZmObj sldId="307" cId="1553382687">
                    <pslz:zmPr id="{E6BCB733-D816-484B-A64D-91CADF137201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1" cy="60214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F9E0A1EC-813D-43B2-A221-76B3551AD69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32406" y="3976066"/>
                <a:ext cx="1070481" cy="60214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35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96F403-63B7-4014-9A66-F97FCB6DF588}"/>
              </a:ext>
            </a:extLst>
          </p:cNvPr>
          <p:cNvSpPr txBox="1"/>
          <p:nvPr/>
        </p:nvSpPr>
        <p:spPr>
          <a:xfrm>
            <a:off x="1404730" y="3422374"/>
            <a:ext cx="9448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Il </a:t>
            </a:r>
            <a:r>
              <a:rPr lang="it-IT" sz="2400" dirty="0" err="1">
                <a:solidFill>
                  <a:schemeClr val="bg1"/>
                </a:solidFill>
              </a:rPr>
              <a:t>D.Lgs.</a:t>
            </a:r>
            <a:r>
              <a:rPr lang="it-IT" sz="2400" dirty="0">
                <a:solidFill>
                  <a:schemeClr val="bg1"/>
                </a:solidFill>
              </a:rPr>
              <a:t> 231/2001 ha introdotto il concetto di responsabilità amministrativa delle imprese per i reati commessi dai loro amministratori, dirigenti e dipendenti con conseguenti pesanti sanzioni.</a:t>
            </a:r>
          </a:p>
          <a:p>
            <a:r>
              <a:rPr lang="it-IT" sz="2400" dirty="0">
                <a:solidFill>
                  <a:schemeClr val="bg1"/>
                </a:solidFill>
              </a:rPr>
              <a:t>Nel 2007 il Decreto 231 è stato esteso anche in campo di sicurezza sul lavoro.</a:t>
            </a:r>
          </a:p>
          <a:p>
            <a:r>
              <a:rPr lang="it-IT" sz="2400" dirty="0">
                <a:solidFill>
                  <a:schemeClr val="bg1"/>
                </a:solidFill>
              </a:rPr>
              <a:t>Ogni reato accertato in materia di salute e sicurezza sul lavoro ha conseguenze per il soggetto che lo commette e per l’azienda di cui fa parte.</a:t>
            </a: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F223F8B1-4A52-416F-B861-0E60C1FBA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0078" y="1873526"/>
            <a:ext cx="1331844" cy="133184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1BFC6CB-4BC2-49C9-BB76-D8F8672BCD64}"/>
              </a:ext>
            </a:extLst>
          </p:cNvPr>
          <p:cNvSpPr/>
          <p:nvPr/>
        </p:nvSpPr>
        <p:spPr>
          <a:xfrm>
            <a:off x="0" y="357809"/>
            <a:ext cx="9727096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/>
              <a:t>	RESPONSABILITÀ AMMINISTRATIVA </a:t>
            </a:r>
          </a:p>
          <a:p>
            <a:r>
              <a:rPr lang="it-IT" sz="4000" dirty="0"/>
              <a:t>	DELLE IMPRESE: CONSEGUENZE DEI REATI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B98F04-DE7E-46BF-BDF1-F3E0D931D51A}"/>
              </a:ext>
            </a:extLst>
          </p:cNvPr>
          <p:cNvSpPr/>
          <p:nvPr/>
        </p:nvSpPr>
        <p:spPr>
          <a:xfrm>
            <a:off x="9952382" y="357809"/>
            <a:ext cx="2239617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367A3C83-909F-4C17-B322-94421A48A75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10441202"/>
                  </p:ext>
                </p:extLst>
              </p:nvPr>
            </p:nvGraphicFramePr>
            <p:xfrm>
              <a:off x="10350497" y="601213"/>
              <a:ext cx="1443385" cy="811904"/>
            </p:xfrm>
            <a:graphic>
              <a:graphicData uri="http://schemas.microsoft.com/office/powerpoint/2016/slidezoom">
                <pslz:sldZm>
                  <pslz:sldZmObj sldId="301" cId="2390250894">
                    <pslz:zmPr id="{B2D13010-B853-45FE-86C2-2C7951D5A01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3385" cy="811904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367A3C83-909F-4C17-B322-94421A48A75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50497" y="601213"/>
                <a:ext cx="1443385" cy="811904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3856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96F403-63B7-4014-9A66-F97FCB6DF588}"/>
              </a:ext>
            </a:extLst>
          </p:cNvPr>
          <p:cNvSpPr txBox="1"/>
          <p:nvPr/>
        </p:nvSpPr>
        <p:spPr>
          <a:xfrm>
            <a:off x="1431235" y="3971258"/>
            <a:ext cx="3684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L’impresa deve provare che:</a:t>
            </a:r>
          </a:p>
        </p:txBody>
      </p:sp>
      <p:pic>
        <p:nvPicPr>
          <p:cNvPr id="4" name="Graphic 3" descr="Gavel">
            <a:extLst>
              <a:ext uri="{FF2B5EF4-FFF2-40B4-BE49-F238E27FC236}">
                <a16:creationId xmlns:a16="http://schemas.microsoft.com/office/drawing/2014/main" id="{6B90B76E-9DD8-4476-BF02-0A7106901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591" y="3770315"/>
            <a:ext cx="662608" cy="662608"/>
          </a:xfrm>
          <a:prstGeom prst="rect">
            <a:avLst/>
          </a:prstGeom>
        </p:spPr>
      </p:pic>
      <p:pic>
        <p:nvPicPr>
          <p:cNvPr id="8" name="Graphic 7" descr="Arrow: Straight">
            <a:extLst>
              <a:ext uri="{FF2B5EF4-FFF2-40B4-BE49-F238E27FC236}">
                <a16:creationId xmlns:a16="http://schemas.microsoft.com/office/drawing/2014/main" id="{B8DB8312-33E2-400C-9D52-B283542D8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049617" y="3744890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4960FA-BFC6-497D-BF59-1987C021EF36}"/>
              </a:ext>
            </a:extLst>
          </p:cNvPr>
          <p:cNvSpPr txBox="1"/>
          <p:nvPr/>
        </p:nvSpPr>
        <p:spPr>
          <a:xfrm>
            <a:off x="7898296" y="2623931"/>
            <a:ext cx="33660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Ha adottato ed attuato modelli idonei di prevenzione dei reati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Ha affidato ad un organismo dotato di autonomi poteri il compito di vigilanza di tali modelli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B63FC7-404D-4D1F-A53B-0709EBD5F7FF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/>
              <a:t>	RESPONSABILITÀ AMMINISTRATIVA </a:t>
            </a:r>
          </a:p>
          <a:p>
            <a:r>
              <a:rPr lang="it-IT" sz="4000"/>
              <a:t>	DELLE IMPRESE: RESPONSABILITÀ</a:t>
            </a:r>
            <a:endParaRPr lang="it-IT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BCBF2-608D-47C5-870F-C0B3873AF3BA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9A7F62F9-646C-4985-B36E-87E5B8EE42E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73618447"/>
                  </p:ext>
                </p:extLst>
              </p:nvPr>
            </p:nvGraphicFramePr>
            <p:xfrm>
              <a:off x="10397435" y="642523"/>
              <a:ext cx="1296504" cy="729284"/>
            </p:xfrm>
            <a:graphic>
              <a:graphicData uri="http://schemas.microsoft.com/office/powerpoint/2016/slidezoom">
                <pslz:sldZm>
                  <pslz:sldZmObj sldId="279" cId="1499396157">
                    <pslz:zmPr id="{8CB7342E-F9DE-4864-A75B-4A4BCC708B56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96504" cy="729284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Slide Zoom 12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9A7F62F9-646C-4985-B36E-87E5B8EE42E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97435" y="642523"/>
                <a:ext cx="1296504" cy="729284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0250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17ABA9-29E7-40DF-8B9D-AF739B4988E8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/>
              <a:t>	RESPONSABILITÀ AMMINISTRATIVA </a:t>
            </a:r>
          </a:p>
          <a:p>
            <a:r>
              <a:rPr lang="it-IT" sz="4000" dirty="0"/>
              <a:t>	DELLE IMPRESE: SANZIONI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F4C5FB-652A-4C3F-9CFC-2255FF4D0D2F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D4691692-2A1B-4ECD-9594-3A949F51B78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4681722"/>
                  </p:ext>
                </p:extLst>
              </p:nvPr>
            </p:nvGraphicFramePr>
            <p:xfrm>
              <a:off x="10377556" y="631341"/>
              <a:ext cx="1336262" cy="751647"/>
            </p:xfrm>
            <a:graphic>
              <a:graphicData uri="http://schemas.microsoft.com/office/powerpoint/2016/slidezoom">
                <pslz:sldZm>
                  <pslz:sldZmObj sldId="302" cId="1621577489">
                    <pslz:zmPr id="{38059CBD-D8CE-453D-A74E-544220C69FEF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36262" cy="75164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4691692-2A1B-4ECD-9594-3A949F51B78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77556" y="631341"/>
                <a:ext cx="1336262" cy="75164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A4B9E579-640B-4300-BA94-2C0507FC8EEF}"/>
              </a:ext>
            </a:extLst>
          </p:cNvPr>
          <p:cNvSpPr txBox="1"/>
          <p:nvPr/>
        </p:nvSpPr>
        <p:spPr>
          <a:xfrm>
            <a:off x="1590261" y="3110948"/>
            <a:ext cx="3902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Sanzioni pecuniarie</a:t>
            </a:r>
            <a:r>
              <a:rPr lang="it-IT" dirty="0">
                <a:solidFill>
                  <a:schemeClr val="bg1"/>
                </a:solidFill>
              </a:rPr>
              <a:t> (fino a € 1.500.000)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79A2DDAD-52F9-4B0D-8039-3C15BEBFFD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791" y="3140765"/>
            <a:ext cx="576470" cy="57647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523E3A2-A801-44A7-B716-CA9A3518001E}"/>
              </a:ext>
            </a:extLst>
          </p:cNvPr>
          <p:cNvSpPr txBox="1"/>
          <p:nvPr/>
        </p:nvSpPr>
        <p:spPr>
          <a:xfrm>
            <a:off x="1590261" y="4704522"/>
            <a:ext cx="3710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Sanzioni interdittive </a:t>
            </a:r>
            <a:r>
              <a:rPr lang="it-IT" dirty="0">
                <a:solidFill>
                  <a:schemeClr val="bg1"/>
                </a:solidFill>
              </a:rPr>
              <a:t>(sospensione o revoca di autorizzazioni, licenze)</a:t>
            </a:r>
          </a:p>
        </p:txBody>
      </p:sp>
      <p:pic>
        <p:nvPicPr>
          <p:cNvPr id="12" name="Graphic 11" descr="No sign">
            <a:extLst>
              <a:ext uri="{FF2B5EF4-FFF2-40B4-BE49-F238E27FC236}">
                <a16:creationId xmlns:a16="http://schemas.microsoft.com/office/drawing/2014/main" id="{B1FF4F15-8897-4D8A-9277-4B2F2EB7C2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8971" y="3140764"/>
            <a:ext cx="576471" cy="5764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61563C2-28CF-4FDA-A375-3184685B6ACB}"/>
              </a:ext>
            </a:extLst>
          </p:cNvPr>
          <p:cNvSpPr txBox="1"/>
          <p:nvPr/>
        </p:nvSpPr>
        <p:spPr>
          <a:xfrm>
            <a:off x="7275442" y="4739451"/>
            <a:ext cx="399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Confisca dei beni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1344B1-69CA-4CE2-9AE2-A6F0835C0C85}"/>
              </a:ext>
            </a:extLst>
          </p:cNvPr>
          <p:cNvSpPr txBox="1"/>
          <p:nvPr/>
        </p:nvSpPr>
        <p:spPr>
          <a:xfrm>
            <a:off x="7275442" y="3007379"/>
            <a:ext cx="4147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Limitazioni operative </a:t>
            </a:r>
            <a:r>
              <a:rPr lang="it-IT" dirty="0">
                <a:solidFill>
                  <a:schemeClr val="bg1"/>
                </a:solidFill>
              </a:rPr>
              <a:t>( divieto di contrattare con le pubbliche amministrazioni, divieto di pubblicizzare)</a:t>
            </a:r>
          </a:p>
        </p:txBody>
      </p:sp>
      <p:pic>
        <p:nvPicPr>
          <p:cNvPr id="17" name="Graphic 16" descr="Forbidden">
            <a:extLst>
              <a:ext uri="{FF2B5EF4-FFF2-40B4-BE49-F238E27FC236}">
                <a16:creationId xmlns:a16="http://schemas.microsoft.com/office/drawing/2014/main" id="{E86A3528-06E0-4C8E-85A8-8D69BC3B3D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3790" y="4739451"/>
            <a:ext cx="576471" cy="576471"/>
          </a:xfrm>
          <a:prstGeom prst="rect">
            <a:avLst/>
          </a:prstGeom>
        </p:spPr>
      </p:pic>
      <p:pic>
        <p:nvPicPr>
          <p:cNvPr id="18" name="Graphic 17" descr="Coins">
            <a:extLst>
              <a:ext uri="{FF2B5EF4-FFF2-40B4-BE49-F238E27FC236}">
                <a16:creationId xmlns:a16="http://schemas.microsoft.com/office/drawing/2014/main" id="{362C1893-536F-40DB-93F4-BC513A99182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602897" y="4704522"/>
            <a:ext cx="576470" cy="576470"/>
          </a:xfrm>
          <a:prstGeom prst="rect">
            <a:avLst/>
          </a:prstGeom>
        </p:spPr>
      </p:pic>
      <p:pic>
        <p:nvPicPr>
          <p:cNvPr id="19" name="Graphic 18" descr="No sign">
            <a:extLst>
              <a:ext uri="{FF2B5EF4-FFF2-40B4-BE49-F238E27FC236}">
                <a16:creationId xmlns:a16="http://schemas.microsoft.com/office/drawing/2014/main" id="{0AD8B35F-8232-49ED-8D61-5A6F4840EC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59822" y="4561447"/>
            <a:ext cx="862619" cy="86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396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E29D6B-DEC4-42A9-9C38-167B48338191}"/>
              </a:ext>
            </a:extLst>
          </p:cNvPr>
          <p:cNvSpPr/>
          <p:nvPr/>
        </p:nvSpPr>
        <p:spPr>
          <a:xfrm>
            <a:off x="0" y="357809"/>
            <a:ext cx="9687339" cy="14312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200" dirty="0"/>
              <a:t>	RESPONSABILITÀ AMMINISTRATIVA DELLE IMPRESE: 	MODELLI DI ORGANIZZAZIONE AZIENDALE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822B57-B67D-4476-8E15-4D13834FC902}"/>
              </a:ext>
            </a:extLst>
          </p:cNvPr>
          <p:cNvSpPr/>
          <p:nvPr/>
        </p:nvSpPr>
        <p:spPr>
          <a:xfrm>
            <a:off x="10071652" y="357809"/>
            <a:ext cx="2120348" cy="1431234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C37767-BCC7-4795-A60B-279226FF3A0C}"/>
              </a:ext>
            </a:extLst>
          </p:cNvPr>
          <p:cNvSpPr txBox="1"/>
          <p:nvPr/>
        </p:nvSpPr>
        <p:spPr>
          <a:xfrm>
            <a:off x="649356" y="3429000"/>
            <a:ext cx="4492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Le imprese possono vedere attenuate, o esentate, le proprie responsabilità se adottano uno dei seguenti modelli:</a:t>
            </a:r>
          </a:p>
        </p:txBody>
      </p:sp>
      <p:pic>
        <p:nvPicPr>
          <p:cNvPr id="5" name="Graphic 4" descr="Arrow: Straight">
            <a:extLst>
              <a:ext uri="{FF2B5EF4-FFF2-40B4-BE49-F238E27FC236}">
                <a16:creationId xmlns:a16="http://schemas.microsoft.com/office/drawing/2014/main" id="{700297B4-F7FB-43DE-BAD9-14197E35A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135759" y="3756628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AE4B93-E80C-4D23-A708-45BE4429A295}"/>
              </a:ext>
            </a:extLst>
          </p:cNvPr>
          <p:cNvSpPr txBox="1"/>
          <p:nvPr/>
        </p:nvSpPr>
        <p:spPr>
          <a:xfrm>
            <a:off x="8044068" y="3613664"/>
            <a:ext cx="3233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UNI-INAIL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BS OHSAS 18001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F8A7319F-779C-4532-BDDC-71C28460A1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23927098"/>
                  </p:ext>
                </p:extLst>
              </p:nvPr>
            </p:nvGraphicFramePr>
            <p:xfrm>
              <a:off x="10447130" y="688275"/>
              <a:ext cx="1369391" cy="770283"/>
            </p:xfrm>
            <a:graphic>
              <a:graphicData uri="http://schemas.microsoft.com/office/powerpoint/2016/slidezoom">
                <pslz:sldZm>
                  <pslz:sldZmObj sldId="303" cId="735263704">
                    <pslz:zmPr id="{7424B91B-D3E5-4096-A312-3D221215E3BE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69391" cy="77028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F8A7319F-779C-4532-BDDC-71C28460A1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47130" y="688275"/>
                <a:ext cx="1369391" cy="77028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157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1669773" y="3347591"/>
            <a:ext cx="978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Il dovere centrale del datore di lavoro è la tutela della sicurezza e della salute del lavoratore sul posto di lavoro.</a:t>
            </a:r>
          </a:p>
        </p:txBody>
      </p:sp>
      <p:pic>
        <p:nvPicPr>
          <p:cNvPr id="5" name="Graphic 4" descr="Medical">
            <a:extLst>
              <a:ext uri="{FF2B5EF4-FFF2-40B4-BE49-F238E27FC236}">
                <a16:creationId xmlns:a16="http://schemas.microsoft.com/office/drawing/2014/main" id="{D89F7D52-3BFD-4263-91A5-5D62D79D1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124" y="3429000"/>
            <a:ext cx="914400" cy="9144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F894D41-89A9-49EF-91B4-30BFE0BD3B78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OBBLIGHI GENERALI DEL DATORE DI LAVORO</a:t>
            </a:r>
          </a:p>
        </p:txBody>
      </p:sp>
    </p:spTree>
    <p:extLst>
      <p:ext uri="{BB962C8B-B14F-4D97-AF65-F5344CB8AC3E}">
        <p14:creationId xmlns:p14="http://schemas.microsoft.com/office/powerpoint/2010/main" val="3284784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75FC59B-C876-42EF-AE57-FEF530A6B278}"/>
              </a:ext>
            </a:extLst>
          </p:cNvPr>
          <p:cNvSpPr/>
          <p:nvPr/>
        </p:nvSpPr>
        <p:spPr>
          <a:xfrm>
            <a:off x="1311965" y="2570922"/>
            <a:ext cx="3154018" cy="129871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chemeClr val="bg1"/>
                </a:solidFill>
              </a:rPr>
              <a:t>PIANIFICARE</a:t>
            </a:r>
          </a:p>
          <a:p>
            <a:r>
              <a:rPr lang="it-IT" dirty="0">
                <a:solidFill>
                  <a:schemeClr val="bg1"/>
                </a:solidFill>
              </a:rPr>
              <a:t>Formulare ed esplicitare una politica in materia di salute e sicurezza sul lavoro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64CF170-03BD-4CB6-B345-3E6FC60645F0}"/>
              </a:ext>
            </a:extLst>
          </p:cNvPr>
          <p:cNvSpPr/>
          <p:nvPr/>
        </p:nvSpPr>
        <p:spPr>
          <a:xfrm>
            <a:off x="7441096" y="2570921"/>
            <a:ext cx="3154018" cy="129871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chemeClr val="bg1"/>
                </a:solidFill>
              </a:rPr>
              <a:t>FARE</a:t>
            </a:r>
          </a:p>
          <a:p>
            <a:r>
              <a:rPr lang="it-IT" dirty="0">
                <a:solidFill>
                  <a:schemeClr val="bg1"/>
                </a:solidFill>
              </a:rPr>
              <a:t>Perseguire obiettivi concreti di miglioramento in materia di salute e sicurezza sul lavoro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59881A4-FF55-4F24-903C-91F56640D555}"/>
              </a:ext>
            </a:extLst>
          </p:cNvPr>
          <p:cNvSpPr/>
          <p:nvPr/>
        </p:nvSpPr>
        <p:spPr>
          <a:xfrm>
            <a:off x="2292627" y="4784031"/>
            <a:ext cx="3154018" cy="129871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chemeClr val="bg1"/>
                </a:solidFill>
              </a:rPr>
              <a:t>CONTROLLARE</a:t>
            </a:r>
          </a:p>
          <a:p>
            <a:r>
              <a:rPr lang="it-IT" dirty="0">
                <a:solidFill>
                  <a:schemeClr val="bg1"/>
                </a:solidFill>
              </a:rPr>
              <a:t>Pianificare i comportamenti da adottare per perseguire gli obiettivi formalizzati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29E4638-92A1-4402-8E6C-B9B32356F771}"/>
              </a:ext>
            </a:extLst>
          </p:cNvPr>
          <p:cNvSpPr/>
          <p:nvPr/>
        </p:nvSpPr>
        <p:spPr>
          <a:xfrm>
            <a:off x="8322365" y="4784032"/>
            <a:ext cx="3154018" cy="129871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chemeClr val="bg1"/>
                </a:solidFill>
              </a:rPr>
              <a:t>ATTUARE</a:t>
            </a:r>
          </a:p>
          <a:p>
            <a:r>
              <a:rPr lang="it-IT" dirty="0">
                <a:solidFill>
                  <a:schemeClr val="bg1"/>
                </a:solidFill>
              </a:rPr>
              <a:t>Verificare il raggiungimento degli obiettivi e aggiornare conseguentemente il modello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D7F792-78B6-4DA3-9460-12327C954497}"/>
              </a:ext>
            </a:extLst>
          </p:cNvPr>
          <p:cNvSpPr txBox="1"/>
          <p:nvPr/>
        </p:nvSpPr>
        <p:spPr>
          <a:xfrm>
            <a:off x="583096" y="2926161"/>
            <a:ext cx="530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①</a:t>
            </a:r>
            <a:endParaRPr lang="it-IT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FFBDFD-0E54-46A8-8DA7-309C3755D141}"/>
              </a:ext>
            </a:extLst>
          </p:cNvPr>
          <p:cNvSpPr txBox="1"/>
          <p:nvPr/>
        </p:nvSpPr>
        <p:spPr>
          <a:xfrm>
            <a:off x="6692348" y="2926161"/>
            <a:ext cx="549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②</a:t>
            </a:r>
            <a:endParaRPr lang="it-IT" sz="3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95F07E-3F1F-4D9B-8241-F4A86350E0A8}"/>
              </a:ext>
            </a:extLst>
          </p:cNvPr>
          <p:cNvSpPr txBox="1"/>
          <p:nvPr/>
        </p:nvSpPr>
        <p:spPr>
          <a:xfrm>
            <a:off x="1507436" y="5140999"/>
            <a:ext cx="649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③</a:t>
            </a:r>
            <a:endParaRPr lang="it-IT" sz="32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6BE97B-4BAC-4785-889E-81506465838E}"/>
              </a:ext>
            </a:extLst>
          </p:cNvPr>
          <p:cNvSpPr txBox="1"/>
          <p:nvPr/>
        </p:nvSpPr>
        <p:spPr>
          <a:xfrm>
            <a:off x="7586870" y="5179895"/>
            <a:ext cx="735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④</a:t>
            </a:r>
            <a:endParaRPr lang="it-IT" sz="32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8070DF-2DC0-4028-9469-44383208D9C9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600" dirty="0"/>
              <a:t>	RESPONSABILITÀ AMMINISTRATIVA DELLE IMPRESE: 	CREAZIONE DI UN MODELLO ORGANIZZATIVO</a:t>
            </a:r>
          </a:p>
        </p:txBody>
      </p:sp>
    </p:spTree>
    <p:extLst>
      <p:ext uri="{BB962C8B-B14F-4D97-AF65-F5344CB8AC3E}">
        <p14:creationId xmlns:p14="http://schemas.microsoft.com/office/powerpoint/2010/main" val="7352637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CF91E5-CCFD-411F-8BE6-CFA61EE15433}"/>
              </a:ext>
            </a:extLst>
          </p:cNvPr>
          <p:cNvSpPr/>
          <p:nvPr/>
        </p:nvSpPr>
        <p:spPr>
          <a:xfrm>
            <a:off x="0" y="1543878"/>
            <a:ext cx="4638261" cy="40286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/>
              <a:t>TEMI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F8D1AB-B761-4855-B9B4-0C4F4A4BC7A3}"/>
              </a:ext>
            </a:extLst>
          </p:cNvPr>
          <p:cNvSpPr/>
          <p:nvPr/>
        </p:nvSpPr>
        <p:spPr>
          <a:xfrm>
            <a:off x="5486400" y="357809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GENERALI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7F032F-6067-488A-BD02-5E73826B9CC1}"/>
              </a:ext>
            </a:extLst>
          </p:cNvPr>
          <p:cNvSpPr/>
          <p:nvPr/>
        </p:nvSpPr>
        <p:spPr>
          <a:xfrm>
            <a:off x="5486400" y="1987826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RESPONSABILITÀ AMMINISTRATIVA </a:t>
            </a:r>
          </a:p>
          <a:p>
            <a:pPr algn="ctr"/>
            <a:r>
              <a:rPr lang="it-IT" sz="2400" dirty="0"/>
              <a:t>DELLE IMPRESE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CD3E31-528F-4CC4-B10D-262543459225}"/>
              </a:ext>
            </a:extLst>
          </p:cNvPr>
          <p:cNvSpPr/>
          <p:nvPr/>
        </p:nvSpPr>
        <p:spPr>
          <a:xfrm>
            <a:off x="5486400" y="3684105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PARTICOLARI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C70F8-0223-4F93-8470-7B18997E36CC}"/>
              </a:ext>
            </a:extLst>
          </p:cNvPr>
          <p:cNvSpPr/>
          <p:nvPr/>
        </p:nvSpPr>
        <p:spPr>
          <a:xfrm>
            <a:off x="5486400" y="5314122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ORGANI DI VIGILANZA, </a:t>
            </a:r>
          </a:p>
          <a:p>
            <a:pPr algn="ctr"/>
            <a:r>
              <a:rPr lang="it-IT" sz="2400" dirty="0"/>
              <a:t>CONTROLLO ED ASSISTENZA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432407" y="649770"/>
              <a:ext cx="1070480" cy="602145"/>
            </p:xfrm>
            <a:graphic>
              <a:graphicData uri="http://schemas.microsoft.com/office/powerpoint/2016/slidezoom">
                <pslz:sldZm>
                  <pslz:sldZmObj sldId="280" cId="3284784541">
                    <pslz:zmPr id="{F3FDBE74-2764-4C8E-9A8A-4EF037ACFAC4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32407" y="649770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32407" y="2279787"/>
              <a:ext cx="1070480" cy="602145"/>
            </p:xfrm>
            <a:graphic>
              <a:graphicData uri="http://schemas.microsoft.com/office/powerpoint/2016/slidezoom">
                <pslz:sldZm>
                  <pslz:sldZmObj sldId="300" cId="2473856017">
                    <pslz:zmPr id="{A9577F98-D684-4E90-9F10-6B50D45D0F8F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32407" y="2279787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64C1F15-2AE8-40C5-A381-D4252CC3F85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32016587"/>
                  </p:ext>
                </p:extLst>
              </p:nvPr>
            </p:nvGraphicFramePr>
            <p:xfrm>
              <a:off x="10432406" y="3976066"/>
              <a:ext cx="1070481" cy="602146"/>
            </p:xfrm>
            <a:graphic>
              <a:graphicData uri="http://schemas.microsoft.com/office/powerpoint/2016/slidezoom">
                <pslz:sldZm>
                  <pslz:sldZmObj sldId="307" cId="1553382687">
                    <pslz:zmPr id="{E6BCB733-D816-484B-A64D-91CADF137201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1" cy="60214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164C1F15-2AE8-40C5-A381-D4252CC3F85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32406" y="3976066"/>
                <a:ext cx="1070481" cy="60214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554EB95F-15C5-4B67-A815-B2301961578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12810511"/>
                  </p:ext>
                </p:extLst>
              </p:nvPr>
            </p:nvGraphicFramePr>
            <p:xfrm>
              <a:off x="10432407" y="5606085"/>
              <a:ext cx="1070480" cy="602145"/>
            </p:xfrm>
            <a:graphic>
              <a:graphicData uri="http://schemas.microsoft.com/office/powerpoint/2016/slidezoom">
                <pslz:sldZm>
                  <pslz:sldZmObj sldId="309" cId="2051278466">
                    <pslz:zmPr id="{8F68601A-5B19-49EA-A8CA-8D12D683B37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554EB95F-15C5-4B67-A815-B2301961578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32407" y="5606085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601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Cell Tower">
            <a:extLst>
              <a:ext uri="{FF2B5EF4-FFF2-40B4-BE49-F238E27FC236}">
                <a16:creationId xmlns:a16="http://schemas.microsoft.com/office/drawing/2014/main" id="{14BBA654-9CA6-42E3-8B9C-A64B5CFBD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6352" y="2007557"/>
            <a:ext cx="722243" cy="722243"/>
          </a:xfrm>
          <a:prstGeom prst="rect">
            <a:avLst/>
          </a:prstGeom>
        </p:spPr>
      </p:pic>
      <p:pic>
        <p:nvPicPr>
          <p:cNvPr id="9" name="Graphic 8" descr="Crane">
            <a:extLst>
              <a:ext uri="{FF2B5EF4-FFF2-40B4-BE49-F238E27FC236}">
                <a16:creationId xmlns:a16="http://schemas.microsoft.com/office/drawing/2014/main" id="{55B39F0B-8EA3-4DAE-B9AE-4E6904A3C1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26351" y="2907915"/>
            <a:ext cx="722244" cy="722244"/>
          </a:xfrm>
          <a:prstGeom prst="rect">
            <a:avLst/>
          </a:prstGeom>
        </p:spPr>
      </p:pic>
      <p:pic>
        <p:nvPicPr>
          <p:cNvPr id="11" name="Graphic 10" descr="Tablet">
            <a:extLst>
              <a:ext uri="{FF2B5EF4-FFF2-40B4-BE49-F238E27FC236}">
                <a16:creationId xmlns:a16="http://schemas.microsoft.com/office/drawing/2014/main" id="{0B758552-8034-441F-8236-7817240CC4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9665" y="3848673"/>
            <a:ext cx="722245" cy="722245"/>
          </a:xfrm>
          <a:prstGeom prst="rect">
            <a:avLst/>
          </a:prstGeom>
        </p:spPr>
      </p:pic>
      <p:pic>
        <p:nvPicPr>
          <p:cNvPr id="13" name="Graphic 12" descr="Medical">
            <a:extLst>
              <a:ext uri="{FF2B5EF4-FFF2-40B4-BE49-F238E27FC236}">
                <a16:creationId xmlns:a16="http://schemas.microsoft.com/office/drawing/2014/main" id="{29A81523-6BE1-4316-BBE7-3C4096990D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86458" y="4001147"/>
            <a:ext cx="402030" cy="402030"/>
          </a:xfrm>
          <a:prstGeom prst="rect">
            <a:avLst/>
          </a:prstGeom>
        </p:spPr>
      </p:pic>
      <p:pic>
        <p:nvPicPr>
          <p:cNvPr id="15" name="Graphic 14" descr="Box trolley">
            <a:extLst>
              <a:ext uri="{FF2B5EF4-FFF2-40B4-BE49-F238E27FC236}">
                <a16:creationId xmlns:a16="http://schemas.microsoft.com/office/drawing/2014/main" id="{7695AAFF-5FEF-4911-9DF7-E95E76845C3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26351" y="4766381"/>
            <a:ext cx="722243" cy="722243"/>
          </a:xfrm>
          <a:prstGeom prst="rect">
            <a:avLst/>
          </a:prstGeom>
        </p:spPr>
      </p:pic>
      <p:pic>
        <p:nvPicPr>
          <p:cNvPr id="17" name="Graphic 16" descr="Computer">
            <a:extLst>
              <a:ext uri="{FF2B5EF4-FFF2-40B4-BE49-F238E27FC236}">
                <a16:creationId xmlns:a16="http://schemas.microsoft.com/office/drawing/2014/main" id="{34BAEA9E-63CD-48BE-8F1B-E6BC9E41A18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26352" y="5895057"/>
            <a:ext cx="722243" cy="72224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284925" y="3882887"/>
            <a:ext cx="4373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Gli obblighi particolari riguardano</a:t>
            </a:r>
          </a:p>
        </p:txBody>
      </p:sp>
      <p:pic>
        <p:nvPicPr>
          <p:cNvPr id="19" name="Graphic 18" descr="Arrow: Straight">
            <a:extLst>
              <a:ext uri="{FF2B5EF4-FFF2-40B4-BE49-F238E27FC236}">
                <a16:creationId xmlns:a16="http://schemas.microsoft.com/office/drawing/2014/main" id="{06DC4927-CF28-4A45-B810-1C26CA08CA9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0800000">
            <a:off x="5314118" y="3656519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C498B8F-2D30-48F1-98A3-4EDD81BB8096}"/>
              </a:ext>
            </a:extLst>
          </p:cNvPr>
          <p:cNvSpPr txBox="1"/>
          <p:nvPr/>
        </p:nvSpPr>
        <p:spPr>
          <a:xfrm>
            <a:off x="8002076" y="2143949"/>
            <a:ext cx="40253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Impianti e apparecchiature elettriche</a:t>
            </a:r>
          </a:p>
          <a:p>
            <a:endParaRPr lang="it-IT" sz="2000" dirty="0">
              <a:solidFill>
                <a:schemeClr val="bg1"/>
              </a:solidFill>
            </a:endParaRPr>
          </a:p>
          <a:p>
            <a:endParaRPr lang="it-IT" sz="2000" dirty="0">
              <a:solidFill>
                <a:schemeClr val="bg1"/>
              </a:solidFill>
            </a:endParaRPr>
          </a:p>
          <a:p>
            <a:r>
              <a:rPr lang="it-IT" sz="2000" dirty="0">
                <a:solidFill>
                  <a:schemeClr val="bg1"/>
                </a:solidFill>
              </a:rPr>
              <a:t>Cantieri temporanei e mobili</a:t>
            </a:r>
          </a:p>
          <a:p>
            <a:endParaRPr lang="it-IT" sz="2000" dirty="0">
              <a:solidFill>
                <a:schemeClr val="bg1"/>
              </a:solidFill>
            </a:endParaRPr>
          </a:p>
          <a:p>
            <a:endParaRPr lang="it-IT" sz="2000" dirty="0">
              <a:solidFill>
                <a:schemeClr val="bg1"/>
              </a:solidFill>
            </a:endParaRPr>
          </a:p>
          <a:p>
            <a:r>
              <a:rPr lang="it-IT" sz="2000" dirty="0">
                <a:solidFill>
                  <a:schemeClr val="bg1"/>
                </a:solidFill>
              </a:rPr>
              <a:t>Segnaletica di salute e sicurezza</a:t>
            </a:r>
          </a:p>
          <a:p>
            <a:endParaRPr lang="it-IT" sz="2000" dirty="0">
              <a:solidFill>
                <a:schemeClr val="bg1"/>
              </a:solidFill>
            </a:endParaRPr>
          </a:p>
          <a:p>
            <a:endParaRPr lang="it-IT" sz="2000" dirty="0">
              <a:solidFill>
                <a:schemeClr val="bg1"/>
              </a:solidFill>
            </a:endParaRPr>
          </a:p>
          <a:p>
            <a:r>
              <a:rPr lang="it-IT" sz="2000" dirty="0">
                <a:solidFill>
                  <a:schemeClr val="bg1"/>
                </a:solidFill>
              </a:rPr>
              <a:t>Movimentazione manuale di carichi e attrezzatura</a:t>
            </a:r>
          </a:p>
          <a:p>
            <a:endParaRPr lang="it-IT" sz="2000" dirty="0">
              <a:solidFill>
                <a:schemeClr val="bg1"/>
              </a:solidFill>
            </a:endParaRPr>
          </a:p>
          <a:p>
            <a:endParaRPr lang="it-IT" sz="2000" dirty="0">
              <a:solidFill>
                <a:schemeClr val="bg1"/>
              </a:solidFill>
            </a:endParaRPr>
          </a:p>
          <a:p>
            <a:r>
              <a:rPr lang="it-IT" sz="2000" dirty="0">
                <a:solidFill>
                  <a:schemeClr val="bg1"/>
                </a:solidFill>
              </a:rPr>
              <a:t>Attrezzature con video terminale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F0AC36-BA64-4C42-9D01-FBC6AEB18765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600" dirty="0">
                <a:solidFill>
                  <a:schemeClr val="bg1"/>
                </a:solidFill>
              </a:rPr>
              <a:t>	OBBLIGHI PARTICOLARI: IMPIANTI, CANTIERI, 	SEGNALTICA, CARICHI, VIDEO TERMINALI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CBEB5B-3B2B-4F8E-8071-B33D12271BF4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8" name="Slide Zoom 27">
                <a:extLst>
                  <a:ext uri="{FF2B5EF4-FFF2-40B4-BE49-F238E27FC236}">
                    <a16:creationId xmlns:a16="http://schemas.microsoft.com/office/drawing/2014/main" id="{91D26E5E-FBF4-4E52-9DBD-2264CE1C35D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6269288"/>
                  </p:ext>
                </p:extLst>
              </p:nvPr>
            </p:nvGraphicFramePr>
            <p:xfrm>
              <a:off x="10349946" y="615810"/>
              <a:ext cx="1391482" cy="782709"/>
            </p:xfrm>
            <a:graphic>
              <a:graphicData uri="http://schemas.microsoft.com/office/powerpoint/2016/slidezoom">
                <pslz:sldZm>
                  <pslz:sldZmObj sldId="313" cId="2714953154">
                    <pslz:zmPr id="{335EC128-AB50-4589-BA25-4037C1B0CEA0}" returnToParent="0" transitionDur="100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91482" cy="78270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8" name="Slide Zoom 27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91D26E5E-FBF4-4E52-9DBD-2264CE1C35D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349946" y="615810"/>
                <a:ext cx="1391482" cy="78270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3382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385972" y="2233650"/>
            <a:ext cx="1142005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Ulteriori obblighi particolari riguardano le disposizioni in merito dei luoghi di lavoro.</a:t>
            </a:r>
          </a:p>
          <a:p>
            <a:endParaRPr lang="it-IT" sz="2600" dirty="0">
              <a:solidFill>
                <a:schemeClr val="bg1"/>
              </a:solidFill>
            </a:endParaRPr>
          </a:p>
        </p:txBody>
      </p:sp>
      <p:pic>
        <p:nvPicPr>
          <p:cNvPr id="19" name="Graphic 18" descr="Arrow: Straight">
            <a:extLst>
              <a:ext uri="{FF2B5EF4-FFF2-40B4-BE49-F238E27FC236}">
                <a16:creationId xmlns:a16="http://schemas.microsoft.com/office/drawing/2014/main" id="{06DC4927-CF28-4A45-B810-1C26CA08C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5385076" y="4345126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C498B8F-2D30-48F1-98A3-4EDD81BB8096}"/>
              </a:ext>
            </a:extLst>
          </p:cNvPr>
          <p:cNvSpPr txBox="1"/>
          <p:nvPr/>
        </p:nvSpPr>
        <p:spPr>
          <a:xfrm>
            <a:off x="7394708" y="3278832"/>
            <a:ext cx="40253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Sottoporre a regolare manutenzione gli impianti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Mantenere le condizioni igieniche adeguate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Mantenere sempre sgombre le uscite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FA2594-80EF-4B53-83E9-9FECA24F27BB}"/>
              </a:ext>
            </a:extLst>
          </p:cNvPr>
          <p:cNvSpPr txBox="1"/>
          <p:nvPr/>
        </p:nvSpPr>
        <p:spPr>
          <a:xfrm>
            <a:off x="385971" y="4345126"/>
            <a:ext cx="3903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I principali obblighi del datore di lavoro consistono nel: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E887E2-4B6C-42F4-845D-5C5CFF03E414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OBBLIGHI PARTICOLARI: LUOGHI DI	LAVORO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902D50-D0B9-42A6-A7C4-E0CFF53EDBF8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C2817DAF-23D2-43BF-B851-A9BA1A7BA2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79864536"/>
                  </p:ext>
                </p:extLst>
              </p:nvPr>
            </p:nvGraphicFramePr>
            <p:xfrm>
              <a:off x="10358414" y="620574"/>
              <a:ext cx="1374546" cy="773182"/>
            </p:xfrm>
            <a:graphic>
              <a:graphicData uri="http://schemas.microsoft.com/office/powerpoint/2016/slidezoom">
                <pslz:sldZm>
                  <pslz:sldZmObj sldId="314" cId="2104379752">
                    <pslz:zmPr id="{09A10123-77C0-4F72-BA68-77AD4461B702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74546" cy="77318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C2817DAF-23D2-43BF-B851-A9BA1A7BA2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58414" y="620574"/>
                <a:ext cx="1374546" cy="77318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49531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385971" y="2233650"/>
            <a:ext cx="115277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Tra gli obblighi particolari vi sono quelli relativi agli ambienti che non devono essere, in nessun caso, essere utilizzati come luoghi di lavoro.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6FF8F6-0D58-48FB-8E29-7C6F93EC3234}"/>
              </a:ext>
            </a:extLst>
          </p:cNvPr>
          <p:cNvSpPr txBox="1"/>
          <p:nvPr/>
        </p:nvSpPr>
        <p:spPr>
          <a:xfrm>
            <a:off x="385971" y="3892826"/>
            <a:ext cx="452064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Locali chiusi</a:t>
            </a:r>
          </a:p>
          <a:p>
            <a:r>
              <a:rPr lang="it-IT" sz="2400" dirty="0">
                <a:solidFill>
                  <a:schemeClr val="bg1"/>
                </a:solidFill>
              </a:rPr>
              <a:t>Solo in caso di particolari esigenze tecniche. Il datore di lavoro deve accertare l’assenza di pericoli.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A698B4-6DCF-40F6-8E4C-4232D85D4A59}"/>
              </a:ext>
            </a:extLst>
          </p:cNvPr>
          <p:cNvSpPr txBox="1"/>
          <p:nvPr/>
        </p:nvSpPr>
        <p:spPr>
          <a:xfrm>
            <a:off x="7285385" y="3892825"/>
            <a:ext cx="41744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Ambienti inquinati </a:t>
            </a:r>
          </a:p>
          <a:p>
            <a:r>
              <a:rPr lang="it-IT" sz="2400" dirty="0">
                <a:solidFill>
                  <a:schemeClr val="bg1"/>
                </a:solidFill>
              </a:rPr>
              <a:t>Non devono essere utilizzati in nessun caso come luoghi di lavoro.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F2B43A-8CE8-4DD0-B562-9CF694F5D88F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600" dirty="0">
                <a:solidFill>
                  <a:schemeClr val="bg1"/>
                </a:solidFill>
              </a:rPr>
              <a:t>	OBBLIGHI PARTICOLARI: AMBIENTI NON</a:t>
            </a:r>
          </a:p>
          <a:p>
            <a:r>
              <a:rPr lang="it-IT" sz="3600" dirty="0">
                <a:solidFill>
                  <a:schemeClr val="bg1"/>
                </a:solidFill>
              </a:rPr>
              <a:t>	IDONEI A ESSERE LUOGHI DI LAVORO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0C5B1B-FCB4-4DAA-BD0C-C711CB34902E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8503D3-EDDE-442D-881C-CD1B05C5D2BA}"/>
              </a:ext>
            </a:extLst>
          </p:cNvPr>
          <p:cNvSpPr/>
          <p:nvPr/>
        </p:nvSpPr>
        <p:spPr>
          <a:xfrm>
            <a:off x="0" y="357808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600" dirty="0">
                <a:solidFill>
                  <a:schemeClr val="bg1"/>
                </a:solidFill>
              </a:rPr>
              <a:t>	OBBLIGHI PARTICOLARI: AMBIENTI NON</a:t>
            </a:r>
          </a:p>
          <a:p>
            <a:r>
              <a:rPr lang="it-IT" sz="3600" dirty="0">
                <a:solidFill>
                  <a:schemeClr val="bg1"/>
                </a:solidFill>
              </a:rPr>
              <a:t>	IDONEI A ESSERE LUOGHI DI LAVORO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F4A36C59-E1A2-4417-8AAF-424F528483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4153640"/>
                  </p:ext>
                </p:extLst>
              </p:nvPr>
            </p:nvGraphicFramePr>
            <p:xfrm>
              <a:off x="10369090" y="626578"/>
              <a:ext cx="1353194" cy="761172"/>
            </p:xfrm>
            <a:graphic>
              <a:graphicData uri="http://schemas.microsoft.com/office/powerpoint/2016/slidezoom">
                <pslz:sldZm>
                  <pslz:sldZmObj sldId="315" cId="971727003">
                    <pslz:zmPr id="{3D1E5EDC-5013-452A-AC3A-6957638AFD50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3194" cy="76117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4A36C59-E1A2-4417-8AAF-424F528483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369090" y="626578"/>
                <a:ext cx="1353194" cy="76117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4379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385972" y="2233650"/>
            <a:ext cx="117132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Il Titolo III del Decreto si occupa delle attrezzature di lavoro e degli obblighi particolari ad esse connessi.</a:t>
            </a:r>
          </a:p>
        </p:txBody>
      </p:sp>
      <p:pic>
        <p:nvPicPr>
          <p:cNvPr id="19" name="Graphic 18" descr="Arrow: Straight">
            <a:extLst>
              <a:ext uri="{FF2B5EF4-FFF2-40B4-BE49-F238E27FC236}">
                <a16:creationId xmlns:a16="http://schemas.microsoft.com/office/drawing/2014/main" id="{06DC4927-CF28-4A45-B810-1C26CA08C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843669" y="4308436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C498B8F-2D30-48F1-98A3-4EDD81BB8096}"/>
              </a:ext>
            </a:extLst>
          </p:cNvPr>
          <p:cNvSpPr txBox="1"/>
          <p:nvPr/>
        </p:nvSpPr>
        <p:spPr>
          <a:xfrm>
            <a:off x="8058978" y="3601997"/>
            <a:ext cx="40253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Datore di lavoro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  <a:p>
            <a:r>
              <a:rPr lang="it-IT" sz="2400" dirty="0">
                <a:solidFill>
                  <a:schemeClr val="bg1"/>
                </a:solidFill>
              </a:rPr>
              <a:t>Noleggiatore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FA2594-80EF-4B53-83E9-9FECA24F27BB}"/>
              </a:ext>
            </a:extLst>
          </p:cNvPr>
          <p:cNvSpPr txBox="1"/>
          <p:nvPr/>
        </p:nvSpPr>
        <p:spPr>
          <a:xfrm>
            <a:off x="865257" y="4525326"/>
            <a:ext cx="235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Soggetti obbligati</a:t>
            </a:r>
          </a:p>
        </p:txBody>
      </p:sp>
      <p:pic>
        <p:nvPicPr>
          <p:cNvPr id="4" name="Graphic 3" descr="Man">
            <a:extLst>
              <a:ext uri="{FF2B5EF4-FFF2-40B4-BE49-F238E27FC236}">
                <a16:creationId xmlns:a16="http://schemas.microsoft.com/office/drawing/2014/main" id="{9515EEF8-B2D2-48D5-A796-EDF5DC54B3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44578" y="3375082"/>
            <a:ext cx="914400" cy="914400"/>
          </a:xfrm>
          <a:prstGeom prst="rect">
            <a:avLst/>
          </a:prstGeom>
        </p:spPr>
      </p:pic>
      <p:pic>
        <p:nvPicPr>
          <p:cNvPr id="6" name="Graphic 5" descr="Excavator">
            <a:extLst>
              <a:ext uri="{FF2B5EF4-FFF2-40B4-BE49-F238E27FC236}">
                <a16:creationId xmlns:a16="http://schemas.microsoft.com/office/drawing/2014/main" id="{0D746A71-F575-4011-A5BB-F1CE4D5EF8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44578" y="5222836"/>
            <a:ext cx="914400" cy="914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3DF5A31-AF05-4ABB-92D4-09F9DE742836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C309CC-0E6C-410E-9820-749876B201D3}"/>
              </a:ext>
            </a:extLst>
          </p:cNvPr>
          <p:cNvSpPr/>
          <p:nvPr/>
        </p:nvSpPr>
        <p:spPr>
          <a:xfrm>
            <a:off x="0" y="357808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600" dirty="0">
                <a:solidFill>
                  <a:schemeClr val="bg1"/>
                </a:solidFill>
              </a:rPr>
              <a:t>	OBBLIGHI PARTICOLARI: ATTREZZATURE 	DI LAVORO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B83D8C15-C9D1-43D3-B3F0-51F0EDD2163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53906852"/>
                  </p:ext>
                </p:extLst>
              </p:nvPr>
            </p:nvGraphicFramePr>
            <p:xfrm>
              <a:off x="10316817" y="597175"/>
              <a:ext cx="1457739" cy="819978"/>
            </p:xfrm>
            <a:graphic>
              <a:graphicData uri="http://schemas.microsoft.com/office/powerpoint/2016/slidezoom">
                <pslz:sldZm>
                  <pslz:sldZmObj sldId="316" cId="3982120786">
                    <pslz:zmPr id="{6B9C464B-B68E-4A44-966D-6BDBE0F07B6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57739" cy="81997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B83D8C15-C9D1-43D3-B3F0-51F0EDD2163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16817" y="597175"/>
                <a:ext cx="1457739" cy="819978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17270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385972" y="2233650"/>
            <a:ext cx="117132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Per i dispositivi di protezione individuale, i soggetti destinatari sono il datore di lavoro e i lavoratori.</a:t>
            </a:r>
          </a:p>
        </p:txBody>
      </p:sp>
      <p:pic>
        <p:nvPicPr>
          <p:cNvPr id="4" name="Graphic 3" descr="Man">
            <a:extLst>
              <a:ext uri="{FF2B5EF4-FFF2-40B4-BE49-F238E27FC236}">
                <a16:creationId xmlns:a16="http://schemas.microsoft.com/office/drawing/2014/main" id="{9515EEF8-B2D2-48D5-A796-EDF5DC54B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3685" y="4714169"/>
            <a:ext cx="1495426" cy="149542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3DF5A31-AF05-4ABB-92D4-09F9DE742836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C309CC-0E6C-410E-9820-749876B201D3}"/>
              </a:ext>
            </a:extLst>
          </p:cNvPr>
          <p:cNvSpPr/>
          <p:nvPr/>
        </p:nvSpPr>
        <p:spPr>
          <a:xfrm>
            <a:off x="0" y="357808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	OBBLIGHI PARTICOLARI: DPI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D25A632-7334-46E4-9F53-1876322DDCFA}"/>
              </a:ext>
            </a:extLst>
          </p:cNvPr>
          <p:cNvSpPr/>
          <p:nvPr/>
        </p:nvSpPr>
        <p:spPr>
          <a:xfrm>
            <a:off x="1401004" y="3579403"/>
            <a:ext cx="2660788" cy="103068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</a:rPr>
              <a:t>Datore di lavoro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36895C7-C097-44F7-815B-F713CF98B24B}"/>
              </a:ext>
            </a:extLst>
          </p:cNvPr>
          <p:cNvSpPr/>
          <p:nvPr/>
        </p:nvSpPr>
        <p:spPr>
          <a:xfrm>
            <a:off x="7929026" y="3579403"/>
            <a:ext cx="2660788" cy="103068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</a:rPr>
              <a:t>Lavoratori</a:t>
            </a:r>
          </a:p>
        </p:txBody>
      </p:sp>
      <p:pic>
        <p:nvPicPr>
          <p:cNvPr id="9" name="Graphic 8" descr="Group">
            <a:extLst>
              <a:ext uri="{FF2B5EF4-FFF2-40B4-BE49-F238E27FC236}">
                <a16:creationId xmlns:a16="http://schemas.microsoft.com/office/drawing/2014/main" id="{F6B2225E-59EC-44F3-81E5-54E5606695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95215" y="4297677"/>
            <a:ext cx="2328410" cy="2328410"/>
          </a:xfrm>
          <a:prstGeom prst="rect">
            <a:avLst/>
          </a:prstGeo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4EFF6989-738B-4FAF-ABE2-6742284AB4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7586637"/>
                  </p:ext>
                </p:extLst>
              </p:nvPr>
            </p:nvGraphicFramePr>
            <p:xfrm>
              <a:off x="10313899" y="595533"/>
              <a:ext cx="1463575" cy="823261"/>
            </p:xfrm>
            <a:graphic>
              <a:graphicData uri="http://schemas.microsoft.com/office/powerpoint/2016/slidezoom">
                <pslz:sldZm>
                  <pslz:sldZmObj sldId="317" cId="1947532419">
                    <pslz:zmPr id="{46A14AAB-9BDA-426E-A4D0-3B44EBACB31E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63575" cy="823261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4EFF6989-738B-4FAF-ABE2-6742284AB4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13899" y="595533"/>
                <a:ext cx="1463575" cy="823261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2120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385971" y="2233650"/>
            <a:ext cx="115277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Ulteriori obblighi particolari riguardano gli agenti fisici e chimici e le atmosfere esplosive.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6FF8F6-0D58-48FB-8E29-7C6F93EC3234}"/>
              </a:ext>
            </a:extLst>
          </p:cNvPr>
          <p:cNvSpPr txBox="1"/>
          <p:nvPr/>
        </p:nvSpPr>
        <p:spPr>
          <a:xfrm>
            <a:off x="385971" y="3892826"/>
            <a:ext cx="452064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Agenti fisici e chimici</a:t>
            </a:r>
          </a:p>
          <a:p>
            <a:r>
              <a:rPr lang="it-IT" sz="2400" dirty="0">
                <a:solidFill>
                  <a:schemeClr val="bg1"/>
                </a:solidFill>
              </a:rPr>
              <a:t>I soggetti obbligati sono il datore di lavoro, il medico competente, i preposti, e i lavoratori.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A698B4-6DCF-40F6-8E4C-4232D85D4A59}"/>
              </a:ext>
            </a:extLst>
          </p:cNvPr>
          <p:cNvSpPr txBox="1"/>
          <p:nvPr/>
        </p:nvSpPr>
        <p:spPr>
          <a:xfrm>
            <a:off x="7285385" y="3892825"/>
            <a:ext cx="41744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Atmosfere esplosive</a:t>
            </a:r>
          </a:p>
          <a:p>
            <a:r>
              <a:rPr lang="it-IT" sz="2400" dirty="0">
                <a:solidFill>
                  <a:schemeClr val="bg1"/>
                </a:solidFill>
              </a:rPr>
              <a:t>Tra i vari obblighi, il datore di lavoro ha quello sostanziale di prevenire la formazione di atmosfere esplosive.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44610A-B448-4E67-9DAD-72EDDC634115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ULTERIORI OBBLIGHI PARTICOLARI</a:t>
            </a:r>
          </a:p>
        </p:txBody>
      </p:sp>
    </p:spTree>
    <p:extLst>
      <p:ext uri="{BB962C8B-B14F-4D97-AF65-F5344CB8AC3E}">
        <p14:creationId xmlns:p14="http://schemas.microsoft.com/office/powerpoint/2010/main" val="1947532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CF91E5-CCFD-411F-8BE6-CFA61EE15433}"/>
              </a:ext>
            </a:extLst>
          </p:cNvPr>
          <p:cNvSpPr/>
          <p:nvPr/>
        </p:nvSpPr>
        <p:spPr>
          <a:xfrm>
            <a:off x="0" y="1543878"/>
            <a:ext cx="4638261" cy="40286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/>
              <a:t>TEMI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F8D1AB-B761-4855-B9B4-0C4F4A4BC7A3}"/>
              </a:ext>
            </a:extLst>
          </p:cNvPr>
          <p:cNvSpPr/>
          <p:nvPr/>
        </p:nvSpPr>
        <p:spPr>
          <a:xfrm>
            <a:off x="5486400" y="357809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GENERALI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7F032F-6067-488A-BD02-5E73826B9CC1}"/>
              </a:ext>
            </a:extLst>
          </p:cNvPr>
          <p:cNvSpPr/>
          <p:nvPr/>
        </p:nvSpPr>
        <p:spPr>
          <a:xfrm>
            <a:off x="5486400" y="1987826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RESPONSABILITÀ AMMINISTRATIVA </a:t>
            </a:r>
          </a:p>
          <a:p>
            <a:pPr algn="ctr"/>
            <a:r>
              <a:rPr lang="it-IT" sz="2400" dirty="0"/>
              <a:t>DELLE IMPRESE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CD3E31-528F-4CC4-B10D-262543459225}"/>
              </a:ext>
            </a:extLst>
          </p:cNvPr>
          <p:cNvSpPr/>
          <p:nvPr/>
        </p:nvSpPr>
        <p:spPr>
          <a:xfrm>
            <a:off x="5486400" y="3684105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PARTICOLARI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C70F8-0223-4F93-8470-7B18997E36CC}"/>
              </a:ext>
            </a:extLst>
          </p:cNvPr>
          <p:cNvSpPr/>
          <p:nvPr/>
        </p:nvSpPr>
        <p:spPr>
          <a:xfrm>
            <a:off x="5486400" y="5314122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ORGANI DI VIGILANZA, </a:t>
            </a:r>
          </a:p>
          <a:p>
            <a:pPr algn="ctr"/>
            <a:r>
              <a:rPr lang="it-IT" sz="2400" dirty="0"/>
              <a:t>CONTROLLO ED ASSISTENZA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432407" y="649770"/>
              <a:ext cx="1070480" cy="602145"/>
            </p:xfrm>
            <a:graphic>
              <a:graphicData uri="http://schemas.microsoft.com/office/powerpoint/2016/slidezoom">
                <pslz:sldZm>
                  <pslz:sldZmObj sldId="280" cId="3284784541">
                    <pslz:zmPr id="{F3FDBE74-2764-4C8E-9A8A-4EF037ACFAC4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32407" y="649770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32407" y="2279787"/>
              <a:ext cx="1070480" cy="602145"/>
            </p:xfrm>
            <a:graphic>
              <a:graphicData uri="http://schemas.microsoft.com/office/powerpoint/2016/slidezoom">
                <pslz:sldZm>
                  <pslz:sldZmObj sldId="300" cId="2473856017">
                    <pslz:zmPr id="{A9577F98-D684-4E90-9F10-6B50D45D0F8F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32407" y="2279787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64C1F15-2AE8-40C5-A381-D4252CC3F85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32406" y="3976066"/>
              <a:ext cx="1070481" cy="602146"/>
            </p:xfrm>
            <a:graphic>
              <a:graphicData uri="http://schemas.microsoft.com/office/powerpoint/2016/slidezoom">
                <pslz:sldZm>
                  <pslz:sldZmObj sldId="307" cId="1553382687">
                    <pslz:zmPr id="{E6BCB733-D816-484B-A64D-91CADF137201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1" cy="60214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164C1F15-2AE8-40C5-A381-D4252CC3F85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32406" y="3976066"/>
                <a:ext cx="1070481" cy="60214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AFD4E084-6E5A-48A2-B0EE-C91C9FDBD31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30478226"/>
                  </p:ext>
                </p:extLst>
              </p:nvPr>
            </p:nvGraphicFramePr>
            <p:xfrm>
              <a:off x="10432407" y="5606085"/>
              <a:ext cx="1070480" cy="602145"/>
            </p:xfrm>
            <a:graphic>
              <a:graphicData uri="http://schemas.microsoft.com/office/powerpoint/2016/slidezoom">
                <pslz:sldZm>
                  <pslz:sldZmObj sldId="309" cId="2051278466">
                    <pslz:zmPr id="{8F68601A-5B19-49EA-A8CA-8D12D683B37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AFD4E084-6E5A-48A2-B0EE-C91C9FDBD31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32407" y="5606085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500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FB3A0C-3AE1-4051-BD37-7DD3A41E597C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/>
              <a:t>	ORGANI DI VIGILANZA, CONTROLLO ED 	ASSISTENZA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0FC09-A7E6-4C15-9258-03BD9B4DE8AC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9941C-9035-4ED2-BEE8-D1483E44B58D}"/>
              </a:ext>
            </a:extLst>
          </p:cNvPr>
          <p:cNvSpPr txBox="1"/>
          <p:nvPr/>
        </p:nvSpPr>
        <p:spPr>
          <a:xfrm>
            <a:off x="331303" y="3322982"/>
            <a:ext cx="11529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Passiamo ad analizzare chi si occupa di vigilanza in materia di salute e sicurezza sul lavoro e quali sono le sanzioni in caso di violazione delle norme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635CE8B-55B6-4B37-9D92-9CBAE0416D6A}"/>
              </a:ext>
            </a:extLst>
          </p:cNvPr>
          <p:cNvSpPr/>
          <p:nvPr/>
        </p:nvSpPr>
        <p:spPr>
          <a:xfrm>
            <a:off x="2054087" y="4505162"/>
            <a:ext cx="2690191" cy="106017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Vigilanza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E524D0-E778-46F0-9EEF-4F4E1F91FA50}"/>
              </a:ext>
            </a:extLst>
          </p:cNvPr>
          <p:cNvSpPr/>
          <p:nvPr/>
        </p:nvSpPr>
        <p:spPr>
          <a:xfrm>
            <a:off x="7447724" y="4505162"/>
            <a:ext cx="2690191" cy="106017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Consulenza </a:t>
            </a:r>
          </a:p>
        </p:txBody>
      </p:sp>
      <p:pic>
        <p:nvPicPr>
          <p:cNvPr id="10" name="Graphic 9" descr="Security Camera">
            <a:extLst>
              <a:ext uri="{FF2B5EF4-FFF2-40B4-BE49-F238E27FC236}">
                <a16:creationId xmlns:a16="http://schemas.microsoft.com/office/drawing/2014/main" id="{2DF6B2BA-69CC-49FF-9D89-3E879CD95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3329" y="1837083"/>
            <a:ext cx="1305337" cy="1305337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D151466-5540-47B7-A88A-9F49C2954BF1}"/>
              </a:ext>
            </a:extLst>
          </p:cNvPr>
          <p:cNvSpPr/>
          <p:nvPr/>
        </p:nvSpPr>
        <p:spPr>
          <a:xfrm>
            <a:off x="2549075" y="5676940"/>
            <a:ext cx="1700213" cy="923261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FAD50CE-3CEC-457A-8840-71ABB52DA90A}"/>
              </a:ext>
            </a:extLst>
          </p:cNvPr>
          <p:cNvSpPr/>
          <p:nvPr/>
        </p:nvSpPr>
        <p:spPr>
          <a:xfrm>
            <a:off x="7942714" y="5676940"/>
            <a:ext cx="1700213" cy="923261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FAACEFB3-F5A3-45B0-BB1A-1D102A74FB4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86879439"/>
                  </p:ext>
                </p:extLst>
              </p:nvPr>
            </p:nvGraphicFramePr>
            <p:xfrm>
              <a:off x="2746512" y="5765939"/>
              <a:ext cx="1305337" cy="734252"/>
            </p:xfrm>
            <a:graphic>
              <a:graphicData uri="http://schemas.microsoft.com/office/powerpoint/2016/slidezoom">
                <pslz:sldZm>
                  <pslz:sldZmObj sldId="318" cId="517553129">
                    <pslz:zmPr id="{227E7992-5DA6-411D-A933-4425A91687EC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05337" cy="73425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FAACEFB3-F5A3-45B0-BB1A-1D102A74FB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512" y="5765939"/>
                <a:ext cx="1305337" cy="73425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CEB0DADC-1FF4-4753-AB6E-382B2CC2F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1073821"/>
                  </p:ext>
                </p:extLst>
              </p:nvPr>
            </p:nvGraphicFramePr>
            <p:xfrm>
              <a:off x="8141909" y="5765939"/>
              <a:ext cx="1301819" cy="732273"/>
            </p:xfrm>
            <a:graphic>
              <a:graphicData uri="http://schemas.microsoft.com/office/powerpoint/2016/slidezoom">
                <pslz:sldZm>
                  <pslz:sldZmObj sldId="320" cId="632855067">
                    <pslz:zmPr id="{FBC0026F-6C80-44CF-AB62-199479F56C50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01819" cy="73227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CEB0DADC-1FF4-4753-AB6E-382B2CC2F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141909" y="5765939"/>
                <a:ext cx="1301819" cy="73227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5" name="Slide Zoom 24">
                <a:extLst>
                  <a:ext uri="{FF2B5EF4-FFF2-40B4-BE49-F238E27FC236}">
                    <a16:creationId xmlns:a16="http://schemas.microsoft.com/office/drawing/2014/main" id="{4C98F205-5829-4D4D-B40C-B85C589933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7257042"/>
                  </p:ext>
                </p:extLst>
              </p:nvPr>
            </p:nvGraphicFramePr>
            <p:xfrm>
              <a:off x="10310191" y="590963"/>
              <a:ext cx="1470992" cy="827433"/>
            </p:xfrm>
            <a:graphic>
              <a:graphicData uri="http://schemas.microsoft.com/office/powerpoint/2016/slidezoom">
                <pslz:sldZm>
                  <pslz:sldZmObj sldId="321" cId="3052193500">
                    <pslz:zmPr id="{BD1C6CCF-D83A-4297-BA2B-4C8AC09737E3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70992" cy="82743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5" name="Slide Zoom 2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4C98F205-5829-4D4D-B40C-B85C589933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10191" y="590963"/>
                <a:ext cx="1470992" cy="82743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127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A4B5152-5376-463B-BDF6-C5039025732F}"/>
              </a:ext>
            </a:extLst>
          </p:cNvPr>
          <p:cNvSpPr txBox="1"/>
          <p:nvPr/>
        </p:nvSpPr>
        <p:spPr>
          <a:xfrm>
            <a:off x="304797" y="3391041"/>
            <a:ext cx="492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L’articolo 18 del Decreto Legislativo prevede quali sono gli obblighi del datore di lavoro.</a:t>
            </a:r>
          </a:p>
        </p:txBody>
      </p:sp>
      <p:pic>
        <p:nvPicPr>
          <p:cNvPr id="10" name="Graphic 9" descr="Arrow: Straight">
            <a:extLst>
              <a:ext uri="{FF2B5EF4-FFF2-40B4-BE49-F238E27FC236}">
                <a16:creationId xmlns:a16="http://schemas.microsoft.com/office/drawing/2014/main" id="{FDC2D02D-0B26-48A6-805F-53879D810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969565" y="3534005"/>
            <a:ext cx="861392" cy="8613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0B7897C-C674-43D9-8AFD-7FDCE567EC19}"/>
              </a:ext>
            </a:extLst>
          </p:cNvPr>
          <p:cNvSpPr txBox="1"/>
          <p:nvPr/>
        </p:nvSpPr>
        <p:spPr>
          <a:xfrm>
            <a:off x="5963476" y="1927469"/>
            <a:ext cx="6096002" cy="445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Designare i lavoratori per le misure di prevenzione incendi e pronto soccorso.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Adempiere agli obblighi di formazione dei lavoratori.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Fornire ai lavoratori dispositivi di protezione individuale.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Designare il medico competente.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Elaborare il Documento di Valutazione dei Rischi.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Adottare misure di prevenzione ed evacuazione.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Pretendere dai lavoratori l’utilizzo di Dispositivi di Protezione Individuale, DPI.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Affidare compiti specifici solo ai lavoratori di cui si conoscono le capacità e la condizione di salute e sicurezza.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3D064E-7D71-4FD3-B6A9-5360172FBDCA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OBBLIGHI GENERALI DEL DATORE DI LAVORO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C7ECA2-035A-4C40-AAB9-EEE53872B5AF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A9343E7A-7C42-4271-8FE6-2B656369E17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79060408"/>
                  </p:ext>
                </p:extLst>
              </p:nvPr>
            </p:nvGraphicFramePr>
            <p:xfrm>
              <a:off x="10317428" y="597519"/>
              <a:ext cx="1456517" cy="819291"/>
            </p:xfrm>
            <a:graphic>
              <a:graphicData uri="http://schemas.microsoft.com/office/powerpoint/2016/slidezoom">
                <pslz:sldZm>
                  <pslz:sldZmObj sldId="281" cId="1713990692">
                    <pslz:zmPr id="{A7F836A9-5941-4EE8-BDFA-46410CE7735D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56517" cy="819291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Slide Zoom 14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A9343E7A-7C42-4271-8FE6-2B656369E17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17428" y="597519"/>
                <a:ext cx="1456517" cy="819291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054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153C63-71B9-48DF-BE28-695F3331E951}"/>
              </a:ext>
            </a:extLst>
          </p:cNvPr>
          <p:cNvSpPr txBox="1"/>
          <p:nvPr/>
        </p:nvSpPr>
        <p:spPr>
          <a:xfrm>
            <a:off x="2027582" y="1616766"/>
            <a:ext cx="813683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Personale dell’ Azienda Sanitaria Locale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Personale del Corpo Nazionale dei Vigili del Fuoco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Personale del Ministero del Lavoro della Salute e delle Politiche Sociali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Personale delle autorità marittime, portuali e aeroportuali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5531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FB3A0C-3AE1-4051-BD37-7DD3A41E597C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/>
              <a:t>	ORGANI DI VIGILANZA, CONTROLLO ED 	ASSISTENZA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0FC09-A7E6-4C15-9258-03BD9B4DE8AC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9941C-9035-4ED2-BEE8-D1483E44B58D}"/>
              </a:ext>
            </a:extLst>
          </p:cNvPr>
          <p:cNvSpPr txBox="1"/>
          <p:nvPr/>
        </p:nvSpPr>
        <p:spPr>
          <a:xfrm>
            <a:off x="331303" y="3322982"/>
            <a:ext cx="11529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Passiamo ad analizzare chi si occupa di vigilanza in materia di salute e sicurezza sul lavoro e quali sono le sanzioni in caso di violazione delle norme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635CE8B-55B6-4B37-9D92-9CBAE0416D6A}"/>
              </a:ext>
            </a:extLst>
          </p:cNvPr>
          <p:cNvSpPr/>
          <p:nvPr/>
        </p:nvSpPr>
        <p:spPr>
          <a:xfrm>
            <a:off x="2054087" y="4505162"/>
            <a:ext cx="2690191" cy="106017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Vigilanza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E524D0-E778-46F0-9EEF-4F4E1F91FA50}"/>
              </a:ext>
            </a:extLst>
          </p:cNvPr>
          <p:cNvSpPr/>
          <p:nvPr/>
        </p:nvSpPr>
        <p:spPr>
          <a:xfrm>
            <a:off x="7447724" y="4505162"/>
            <a:ext cx="2690191" cy="106017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Consulenza </a:t>
            </a:r>
          </a:p>
        </p:txBody>
      </p:sp>
      <p:pic>
        <p:nvPicPr>
          <p:cNvPr id="10" name="Graphic 9" descr="Security Camera">
            <a:extLst>
              <a:ext uri="{FF2B5EF4-FFF2-40B4-BE49-F238E27FC236}">
                <a16:creationId xmlns:a16="http://schemas.microsoft.com/office/drawing/2014/main" id="{2DF6B2BA-69CC-49FF-9D89-3E879CD95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3329" y="1837083"/>
            <a:ext cx="1305337" cy="1305337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D151466-5540-47B7-A88A-9F49C2954BF1}"/>
              </a:ext>
            </a:extLst>
          </p:cNvPr>
          <p:cNvSpPr/>
          <p:nvPr/>
        </p:nvSpPr>
        <p:spPr>
          <a:xfrm>
            <a:off x="2549075" y="5676940"/>
            <a:ext cx="1700213" cy="923261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FAD50CE-3CEC-457A-8840-71ABB52DA90A}"/>
              </a:ext>
            </a:extLst>
          </p:cNvPr>
          <p:cNvSpPr/>
          <p:nvPr/>
        </p:nvSpPr>
        <p:spPr>
          <a:xfrm>
            <a:off x="7942714" y="5676940"/>
            <a:ext cx="1700213" cy="923261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FAACEFB3-F5A3-45B0-BB1A-1D102A74FB4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6512" y="5765939"/>
              <a:ext cx="1305337" cy="734252"/>
            </p:xfrm>
            <a:graphic>
              <a:graphicData uri="http://schemas.microsoft.com/office/powerpoint/2016/slidezoom">
                <pslz:sldZm>
                  <pslz:sldZmObj sldId="318" cId="517553129">
                    <pslz:zmPr id="{227E7992-5DA6-411D-A933-4425A91687EC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05337" cy="73425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FAACEFB3-F5A3-45B0-BB1A-1D102A74FB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512" y="5765939"/>
                <a:ext cx="1305337" cy="73425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CEB0DADC-1FF4-4753-AB6E-382B2CC2FC5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141909" y="5765939"/>
              <a:ext cx="1301819" cy="732273"/>
            </p:xfrm>
            <a:graphic>
              <a:graphicData uri="http://schemas.microsoft.com/office/powerpoint/2016/slidezoom">
                <pslz:sldZm>
                  <pslz:sldZmObj sldId="320" cId="632855067">
                    <pslz:zmPr id="{FBC0026F-6C80-44CF-AB62-199479F56C50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01819" cy="73227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CEB0DADC-1FF4-4753-AB6E-382B2CC2F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141909" y="5765939"/>
                <a:ext cx="1301819" cy="73227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5" name="Slide Zoom 24">
                <a:extLst>
                  <a:ext uri="{FF2B5EF4-FFF2-40B4-BE49-F238E27FC236}">
                    <a16:creationId xmlns:a16="http://schemas.microsoft.com/office/drawing/2014/main" id="{4C98F205-5829-4D4D-B40C-B85C5899332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310191" y="590963"/>
              <a:ext cx="1470992" cy="827433"/>
            </p:xfrm>
            <a:graphic>
              <a:graphicData uri="http://schemas.microsoft.com/office/powerpoint/2016/slidezoom">
                <pslz:sldZm>
                  <pslz:sldZmObj sldId="321" cId="3052193500">
                    <pslz:zmPr id="{BD1C6CCF-D83A-4297-BA2B-4C8AC09737E3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70992" cy="82743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5" name="Slide Zoom 2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4C98F205-5829-4D4D-B40C-B85C589933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10191" y="590963"/>
                <a:ext cx="1470992" cy="82743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917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ythrough dir="out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153C63-71B9-48DF-BE28-695F3331E951}"/>
              </a:ext>
            </a:extLst>
          </p:cNvPr>
          <p:cNvSpPr txBox="1"/>
          <p:nvPr/>
        </p:nvSpPr>
        <p:spPr>
          <a:xfrm>
            <a:off x="2027582" y="1616766"/>
            <a:ext cx="81368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ISPESL (Istituto Superiore per la Prevenzione e la Sicurezza del Lavoro)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INAIL (Istituto Nazionale per l’Assicurazione contro gli Infortuni sul Lavoro)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IPSEMA (Istituto di Previdenza per il Settore Marittimo)</a:t>
            </a:r>
          </a:p>
        </p:txBody>
      </p:sp>
    </p:spTree>
    <p:extLst>
      <p:ext uri="{BB962C8B-B14F-4D97-AF65-F5344CB8AC3E}">
        <p14:creationId xmlns:p14="http://schemas.microsoft.com/office/powerpoint/2010/main" val="6328550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FB3A0C-3AE1-4051-BD37-7DD3A41E597C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/>
              <a:t>	ORGANI DI VIGILANZA, CONTROLLO ED 	ASSISTENZA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0FC09-A7E6-4C15-9258-03BD9B4DE8AC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9941C-9035-4ED2-BEE8-D1483E44B58D}"/>
              </a:ext>
            </a:extLst>
          </p:cNvPr>
          <p:cNvSpPr txBox="1"/>
          <p:nvPr/>
        </p:nvSpPr>
        <p:spPr>
          <a:xfrm>
            <a:off x="331303" y="3322982"/>
            <a:ext cx="11529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Passiamo ad analizzare chi si occupa di vigilanza in materia di salute e sicurezza sul lavoro e quali sono le sanzioni in caso di violazione delle norme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635CE8B-55B6-4B37-9D92-9CBAE0416D6A}"/>
              </a:ext>
            </a:extLst>
          </p:cNvPr>
          <p:cNvSpPr/>
          <p:nvPr/>
        </p:nvSpPr>
        <p:spPr>
          <a:xfrm>
            <a:off x="2054087" y="4505162"/>
            <a:ext cx="2690191" cy="106017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Vigilanza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E524D0-E778-46F0-9EEF-4F4E1F91FA50}"/>
              </a:ext>
            </a:extLst>
          </p:cNvPr>
          <p:cNvSpPr/>
          <p:nvPr/>
        </p:nvSpPr>
        <p:spPr>
          <a:xfrm>
            <a:off x="7447724" y="4505162"/>
            <a:ext cx="2690191" cy="106017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Consulenza </a:t>
            </a:r>
          </a:p>
        </p:txBody>
      </p:sp>
      <p:pic>
        <p:nvPicPr>
          <p:cNvPr id="10" name="Graphic 9" descr="Security Camera">
            <a:extLst>
              <a:ext uri="{FF2B5EF4-FFF2-40B4-BE49-F238E27FC236}">
                <a16:creationId xmlns:a16="http://schemas.microsoft.com/office/drawing/2014/main" id="{2DF6B2BA-69CC-49FF-9D89-3E879CD95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3329" y="1837083"/>
            <a:ext cx="1305337" cy="1305337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D151466-5540-47B7-A88A-9F49C2954BF1}"/>
              </a:ext>
            </a:extLst>
          </p:cNvPr>
          <p:cNvSpPr/>
          <p:nvPr/>
        </p:nvSpPr>
        <p:spPr>
          <a:xfrm>
            <a:off x="2549075" y="5676940"/>
            <a:ext cx="1700213" cy="923261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FAD50CE-3CEC-457A-8840-71ABB52DA90A}"/>
              </a:ext>
            </a:extLst>
          </p:cNvPr>
          <p:cNvSpPr/>
          <p:nvPr/>
        </p:nvSpPr>
        <p:spPr>
          <a:xfrm>
            <a:off x="7942714" y="5676940"/>
            <a:ext cx="1700213" cy="923261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FAACEFB3-F5A3-45B0-BB1A-1D102A74FB4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6512" y="5765939"/>
              <a:ext cx="1305337" cy="734252"/>
            </p:xfrm>
            <a:graphic>
              <a:graphicData uri="http://schemas.microsoft.com/office/powerpoint/2016/slidezoom">
                <pslz:sldZm>
                  <pslz:sldZmObj sldId="318" cId="517553129">
                    <pslz:zmPr id="{227E7992-5DA6-411D-A933-4425A91687EC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05337" cy="73425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FAACEFB3-F5A3-45B0-BB1A-1D102A74FB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512" y="5765939"/>
                <a:ext cx="1305337" cy="73425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CEB0DADC-1FF4-4753-AB6E-382B2CC2FC5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141909" y="5765939"/>
              <a:ext cx="1301819" cy="732273"/>
            </p:xfrm>
            <a:graphic>
              <a:graphicData uri="http://schemas.microsoft.com/office/powerpoint/2016/slidezoom">
                <pslz:sldZm>
                  <pslz:sldZmObj sldId="320" cId="632855067">
                    <pslz:zmPr id="{FBC0026F-6C80-44CF-AB62-199479F56C50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01819" cy="73227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CEB0DADC-1FF4-4753-AB6E-382B2CC2F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141909" y="5765939"/>
                <a:ext cx="1301819" cy="73227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5" name="Slide Zoom 24">
                <a:extLst>
                  <a:ext uri="{FF2B5EF4-FFF2-40B4-BE49-F238E27FC236}">
                    <a16:creationId xmlns:a16="http://schemas.microsoft.com/office/drawing/2014/main" id="{4C98F205-5829-4D4D-B40C-B85C5899332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310191" y="590963"/>
              <a:ext cx="1470992" cy="827433"/>
            </p:xfrm>
            <a:graphic>
              <a:graphicData uri="http://schemas.microsoft.com/office/powerpoint/2016/slidezoom">
                <pslz:sldZm>
                  <pslz:sldZmObj sldId="321" cId="3052193500">
                    <pslz:zmPr id="{BD1C6CCF-D83A-4297-BA2B-4C8AC09737E3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70992" cy="82743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5" name="Slide Zoom 2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4C98F205-5829-4D4D-B40C-B85C589933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10191" y="590963"/>
                <a:ext cx="1470992" cy="82743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3459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ythrough dir="out"/>
      </p:transition>
    </mc:Choice>
    <mc:Fallback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FB3A0C-3AE1-4051-BD37-7DD3A41E597C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/>
              <a:t>SANZIONI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0FC09-A7E6-4C15-9258-03BD9B4DE8AC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9941C-9035-4ED2-BEE8-D1483E44B58D}"/>
              </a:ext>
            </a:extLst>
          </p:cNvPr>
          <p:cNvSpPr txBox="1"/>
          <p:nvPr/>
        </p:nvSpPr>
        <p:spPr>
          <a:xfrm>
            <a:off x="331303" y="3322982"/>
            <a:ext cx="115293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La violazione delle norme prevede due tipi di sanzioni: arresto o ammenda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In seguito alla contestazione dell’ Organo di Vigilanza, viene avviata l’azione penale con la comunicazione del reato al Pubblico Ministero.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L’Organo di Vigilanza impartisce delle prescrizioni al destinatario della sanzione; se le prescrizioni sono attuate nei tempi e nei modi stabiliti, l’azione penale si conclude e si è ammessi al pagamento. Altrimenti l’azione penale prosegue.</a:t>
            </a:r>
          </a:p>
        </p:txBody>
      </p:sp>
      <p:pic>
        <p:nvPicPr>
          <p:cNvPr id="3" name="Graphic 2" descr="Money">
            <a:extLst>
              <a:ext uri="{FF2B5EF4-FFF2-40B4-BE49-F238E27FC236}">
                <a16:creationId xmlns:a16="http://schemas.microsoft.com/office/drawing/2014/main" id="{660936C4-20A2-465C-A304-68EB7FED0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55975" y="2014329"/>
            <a:ext cx="1080050" cy="1080050"/>
          </a:xfrm>
          <a:prstGeom prst="rect">
            <a:avLst/>
          </a:prstGeo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40D1AA27-DF37-45D4-9604-5B640076B38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9570175"/>
                  </p:ext>
                </p:extLst>
              </p:nvPr>
            </p:nvGraphicFramePr>
            <p:xfrm>
              <a:off x="10360623" y="621816"/>
              <a:ext cx="1370128" cy="770697"/>
            </p:xfrm>
            <a:graphic>
              <a:graphicData uri="http://schemas.microsoft.com/office/powerpoint/2016/slidezoom">
                <pslz:sldZm>
                  <pslz:sldZmObj sldId="324" cId="2352577921">
                    <pslz:zmPr id="{9B33E4A9-6058-4C2F-B79C-A0C50C469E8D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70128" cy="77069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40D1AA27-DF37-45D4-9604-5B640076B38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60623" y="621816"/>
                <a:ext cx="1370128" cy="77069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21935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729698" y="1927487"/>
            <a:ext cx="107326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</a:rPr>
              <a:t>Il Testo Unico prevede delle situazioni in cui le sanzioni sono applicate in via esclusiva: arresto e ammenda.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6FF8F6-0D58-48FB-8E29-7C6F93EC3234}"/>
              </a:ext>
            </a:extLst>
          </p:cNvPr>
          <p:cNvSpPr txBox="1"/>
          <p:nvPr/>
        </p:nvSpPr>
        <p:spPr>
          <a:xfrm>
            <a:off x="301491" y="3149392"/>
            <a:ext cx="48801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Arresto </a:t>
            </a:r>
          </a:p>
          <a:p>
            <a:r>
              <a:rPr lang="it-IT" sz="2400" dirty="0">
                <a:solidFill>
                  <a:schemeClr val="bg1"/>
                </a:solidFill>
              </a:rPr>
              <a:t>Applicato in via esclusiva quando il datore di lavoro omette la valutazione dei rischi quando quest’ultimi sono particolarmente elevati.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A698B4-6DCF-40F6-8E4C-4232D85D4A59}"/>
              </a:ext>
            </a:extLst>
          </p:cNvPr>
          <p:cNvSpPr txBox="1"/>
          <p:nvPr/>
        </p:nvSpPr>
        <p:spPr>
          <a:xfrm>
            <a:off x="6096000" y="3149392"/>
            <a:ext cx="59502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Ammenda </a:t>
            </a:r>
          </a:p>
          <a:p>
            <a:r>
              <a:rPr lang="it-IT" sz="2400" dirty="0">
                <a:solidFill>
                  <a:schemeClr val="bg1"/>
                </a:solidFill>
              </a:rPr>
              <a:t>Applicata in via esclusiva per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datore di lavoro quando compila impropriamente il documento di valutazione dei rischi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preposto che non frequenta i corsi di formazione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tutti i soggetti che nelle zone di lavoro a rischio assumono cibi e bevande, fumano</a:t>
            </a:r>
          </a:p>
        </p:txBody>
      </p:sp>
      <p:pic>
        <p:nvPicPr>
          <p:cNvPr id="3" name="Graphic 2" descr="Handcuffs">
            <a:extLst>
              <a:ext uri="{FF2B5EF4-FFF2-40B4-BE49-F238E27FC236}">
                <a16:creationId xmlns:a16="http://schemas.microsoft.com/office/drawing/2014/main" id="{4826EAA6-7A30-4A79-993E-275B98FA6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0129" y="3120198"/>
            <a:ext cx="611601" cy="611601"/>
          </a:xfrm>
          <a:prstGeom prst="rect">
            <a:avLst/>
          </a:prstGeom>
        </p:spPr>
      </p:pic>
      <p:pic>
        <p:nvPicPr>
          <p:cNvPr id="5" name="Graphic 4" descr="Money">
            <a:extLst>
              <a:ext uri="{FF2B5EF4-FFF2-40B4-BE49-F238E27FC236}">
                <a16:creationId xmlns:a16="http://schemas.microsoft.com/office/drawing/2014/main" id="{039A29C5-FE43-45D5-83D1-79921793D4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15562" y="3120198"/>
            <a:ext cx="611601" cy="61160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B18614C-B851-494D-A93E-94B80B609A7D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ARRESTO E AMMENDA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739A2B-D70F-472B-90E0-7366479EBC9C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2C42E72A-A78F-4C03-9419-CAD6DF2F5F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91316900"/>
                  </p:ext>
                </p:extLst>
              </p:nvPr>
            </p:nvGraphicFramePr>
            <p:xfrm>
              <a:off x="10337132" y="610915"/>
              <a:ext cx="1417109" cy="797124"/>
            </p:xfrm>
            <a:graphic>
              <a:graphicData uri="http://schemas.microsoft.com/office/powerpoint/2016/slidezoom">
                <pslz:sldZm>
                  <pslz:sldZmObj sldId="325" cId="3529935912">
                    <pslz:zmPr id="{42BDEDC5-0F02-4B38-B879-A872FA5F2975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17109" cy="797124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2C42E72A-A78F-4C03-9419-CAD6DF2F5F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37132" y="610915"/>
                <a:ext cx="1417109" cy="797124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25779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3AF2F09-F624-442B-9E5B-AD9FA9343958}"/>
              </a:ext>
            </a:extLst>
          </p:cNvPr>
          <p:cNvSpPr txBox="1"/>
          <p:nvPr/>
        </p:nvSpPr>
        <p:spPr>
          <a:xfrm>
            <a:off x="332133" y="1995110"/>
            <a:ext cx="11527733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>
              <a:spcAft>
                <a:spcPts val="400"/>
              </a:spcAft>
            </a:pPr>
            <a:r>
              <a:rPr lang="it-IT" sz="2800" dirty="0">
                <a:solidFill>
                  <a:schemeClr val="bg1"/>
                </a:solidFill>
              </a:rPr>
              <a:t>	I soggetti coinvolti in queste sanzioni sono: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Il datore di lavoro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Il preposto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 progettisti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 fabbricanti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 fornitori e gli installatori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Il medico competente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 lavoratori</a:t>
            </a:r>
          </a:p>
          <a:p>
            <a:pPr marL="3200400" lvl="6" indent="-4572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 piccoli imprenditori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44610A-B448-4E67-9DAD-72EDDC634115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t-IT" sz="4000" dirty="0">
                <a:solidFill>
                  <a:schemeClr val="bg1"/>
                </a:solidFill>
              </a:rPr>
              <a:t>SANZIONI DI TIPO GENERALE</a:t>
            </a:r>
          </a:p>
        </p:txBody>
      </p:sp>
    </p:spTree>
    <p:extLst>
      <p:ext uri="{BB962C8B-B14F-4D97-AF65-F5344CB8AC3E}">
        <p14:creationId xmlns:p14="http://schemas.microsoft.com/office/powerpoint/2010/main" val="35299359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CF91E5-CCFD-411F-8BE6-CFA61EE15433}"/>
              </a:ext>
            </a:extLst>
          </p:cNvPr>
          <p:cNvSpPr/>
          <p:nvPr/>
        </p:nvSpPr>
        <p:spPr>
          <a:xfrm>
            <a:off x="0" y="1543878"/>
            <a:ext cx="4638261" cy="40286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/>
              <a:t>TEMI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F8D1AB-B761-4855-B9B4-0C4F4A4BC7A3}"/>
              </a:ext>
            </a:extLst>
          </p:cNvPr>
          <p:cNvSpPr/>
          <p:nvPr/>
        </p:nvSpPr>
        <p:spPr>
          <a:xfrm>
            <a:off x="5486400" y="357809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GENERALI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7F032F-6067-488A-BD02-5E73826B9CC1}"/>
              </a:ext>
            </a:extLst>
          </p:cNvPr>
          <p:cNvSpPr/>
          <p:nvPr/>
        </p:nvSpPr>
        <p:spPr>
          <a:xfrm>
            <a:off x="5486400" y="1987826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RESPONSABILITÀ AMMINISTRATIVA </a:t>
            </a:r>
          </a:p>
          <a:p>
            <a:pPr algn="ctr"/>
            <a:r>
              <a:rPr lang="it-IT" sz="2400" dirty="0"/>
              <a:t>DELLE IMPRESE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CD3E31-528F-4CC4-B10D-262543459225}"/>
              </a:ext>
            </a:extLst>
          </p:cNvPr>
          <p:cNvSpPr/>
          <p:nvPr/>
        </p:nvSpPr>
        <p:spPr>
          <a:xfrm>
            <a:off x="5486400" y="3684105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OBBLIGHI PARTICOLARI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C70F8-0223-4F93-8470-7B18997E36CC}"/>
              </a:ext>
            </a:extLst>
          </p:cNvPr>
          <p:cNvSpPr/>
          <p:nvPr/>
        </p:nvSpPr>
        <p:spPr>
          <a:xfrm>
            <a:off x="5486400" y="5314122"/>
            <a:ext cx="5168348" cy="11860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ORGANI DI VIGILANZA, </a:t>
            </a:r>
          </a:p>
          <a:p>
            <a:pPr algn="ctr"/>
            <a:r>
              <a:rPr lang="it-IT" sz="2400" dirty="0"/>
              <a:t>CONTROLLO ED ASSISTENZA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432407" y="649770"/>
              <a:ext cx="1070480" cy="602145"/>
            </p:xfrm>
            <a:graphic>
              <a:graphicData uri="http://schemas.microsoft.com/office/powerpoint/2016/slidezoom">
                <pslz:sldZm>
                  <pslz:sldZmObj sldId="280" cId="3284784541">
                    <pslz:zmPr id="{F3FDBE74-2764-4C8E-9A8A-4EF037ACFAC4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B7EB28B-E769-4C2F-BF41-5C6780D733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32407" y="649770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32407" y="2279787"/>
              <a:ext cx="1070480" cy="602145"/>
            </p:xfrm>
            <a:graphic>
              <a:graphicData uri="http://schemas.microsoft.com/office/powerpoint/2016/slidezoom">
                <pslz:sldZm>
                  <pslz:sldZmObj sldId="300" cId="2473856017">
                    <pslz:zmPr id="{A9577F98-D684-4E90-9F10-6B50D45D0F8F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F97AB49-48D0-4486-B1F9-214938D2AA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32407" y="2279787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64C1F15-2AE8-40C5-A381-D4252CC3F85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32406" y="3976066"/>
              <a:ext cx="1070481" cy="602146"/>
            </p:xfrm>
            <a:graphic>
              <a:graphicData uri="http://schemas.microsoft.com/office/powerpoint/2016/slidezoom">
                <pslz:sldZm>
                  <pslz:sldZmObj sldId="307" cId="1553382687">
                    <pslz:zmPr id="{E6BCB733-D816-484B-A64D-91CADF137201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1" cy="60214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164C1F15-2AE8-40C5-A381-D4252CC3F85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432406" y="3976066"/>
                <a:ext cx="1070481" cy="60214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AFD4E084-6E5A-48A2-B0EE-C91C9FDBD31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32407" y="5606085"/>
              <a:ext cx="1070480" cy="602145"/>
            </p:xfrm>
            <a:graphic>
              <a:graphicData uri="http://schemas.microsoft.com/office/powerpoint/2016/slidezoom">
                <pslz:sldZm>
                  <pslz:sldZmObj sldId="309" cId="2051278466">
                    <pslz:zmPr id="{8F68601A-5B19-49EA-A8CA-8D12D683B37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70480" cy="602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AFD4E084-6E5A-48A2-B0EE-C91C9FDBD31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32407" y="5606085"/>
                <a:ext cx="1070480" cy="602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251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EC3ED5-93B8-4B56-A29A-99DA78E3B13F}"/>
              </a:ext>
            </a:extLst>
          </p:cNvPr>
          <p:cNvSpPr/>
          <p:nvPr/>
        </p:nvSpPr>
        <p:spPr>
          <a:xfrm>
            <a:off x="0" y="5201478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4000" dirty="0">
                <a:solidFill>
                  <a:schemeClr val="bg1"/>
                </a:solidFill>
              </a:rPr>
              <a:t>GLI OBBLIGHI DEI SOGGETTI DELLA PREVENZIONE ED IL SISTEMA ISTITUZIONALE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AF889-992E-4295-BB8D-9A5B44F8F2ED}"/>
              </a:ext>
            </a:extLst>
          </p:cNvPr>
          <p:cNvSpPr/>
          <p:nvPr/>
        </p:nvSpPr>
        <p:spPr>
          <a:xfrm>
            <a:off x="9899374" y="5201478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61B01307-98A1-46FD-B1CB-D5AF30E78680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296201" y="5429248"/>
              <a:ext cx="1498972" cy="843171"/>
            </p:xfrm>
            <a:graphic>
              <a:graphicData uri="http://schemas.microsoft.com/office/powerpoint/2016/slidezoom">
                <pslz:sldZm>
                  <pslz:sldZmObj sldId="272" cId="759723413">
                    <pslz:zmPr id="{7F34587F-5C43-4D9A-BB27-1A7BC90E486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98972" cy="843171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1B01307-98A1-46FD-B1CB-D5AF30E7868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96201" y="5429248"/>
                <a:ext cx="1498972" cy="843171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A5C3F5F8-82DA-4C9B-90D6-ADE9B7D977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68" y="-92765"/>
            <a:ext cx="2650775" cy="26507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13CB686-4273-4F7D-BF9D-F5FB392575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7142">
            <a:off x="4864696" y="231178"/>
            <a:ext cx="2462607" cy="24626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1F5F5B6-66BB-44AC-B935-E8BFC369AA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5" y="2083478"/>
            <a:ext cx="4572638" cy="3048426"/>
          </a:xfrm>
          <a:prstGeom prst="rect">
            <a:avLst/>
          </a:prstGeom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65F64824-BD3C-44E8-AB54-0CA5FE808D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584" y="2784216"/>
            <a:ext cx="2600688" cy="219105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CABBA4E-768A-4B3A-892A-701136087DA3}"/>
              </a:ext>
            </a:extLst>
          </p:cNvPr>
          <p:cNvSpPr/>
          <p:nvPr/>
        </p:nvSpPr>
        <p:spPr>
          <a:xfrm>
            <a:off x="9899374" y="177174"/>
            <a:ext cx="2292626" cy="476167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198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ythrough dir="ou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C6EEA-3D98-419C-B770-B7A2D33E7A6F}"/>
              </a:ext>
            </a:extLst>
          </p:cNvPr>
          <p:cNvSpPr/>
          <p:nvPr/>
        </p:nvSpPr>
        <p:spPr>
          <a:xfrm>
            <a:off x="0" y="357809"/>
            <a:ext cx="10853530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OBBLIGHI DELEGABILI DEL DATORE DI LAVORO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E041A-44DF-47BE-B4B9-939BAAFF3D99}"/>
              </a:ext>
            </a:extLst>
          </p:cNvPr>
          <p:cNvSpPr txBox="1"/>
          <p:nvPr/>
        </p:nvSpPr>
        <p:spPr>
          <a:xfrm>
            <a:off x="1948073" y="3343917"/>
            <a:ext cx="978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Delegare significa affidare parte del proprio lavoro ad un’altra persona. Chi riceve la delega, si assume la responsabilità.</a:t>
            </a:r>
          </a:p>
        </p:txBody>
      </p:sp>
      <p:pic>
        <p:nvPicPr>
          <p:cNvPr id="6" name="Graphic 5" descr="Contract">
            <a:extLst>
              <a:ext uri="{FF2B5EF4-FFF2-40B4-BE49-F238E27FC236}">
                <a16:creationId xmlns:a16="http://schemas.microsoft.com/office/drawing/2014/main" id="{8BB577ED-C52B-4D13-8E1C-E469272DA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7895" y="367154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9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8BD13C-4194-4111-8115-D0EEAEDCF14C}"/>
              </a:ext>
            </a:extLst>
          </p:cNvPr>
          <p:cNvSpPr txBox="1"/>
          <p:nvPr/>
        </p:nvSpPr>
        <p:spPr>
          <a:xfrm>
            <a:off x="1470990" y="3438939"/>
            <a:ext cx="4625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Gli obblighi sono delegabili attraverso una precisa delega di funzioni che deve possedere certe caratteristiche.</a:t>
            </a:r>
          </a:p>
        </p:txBody>
      </p:sp>
      <p:pic>
        <p:nvPicPr>
          <p:cNvPr id="7" name="Graphic 6" descr="Arrow: Straight">
            <a:extLst>
              <a:ext uri="{FF2B5EF4-FFF2-40B4-BE49-F238E27FC236}">
                <a16:creationId xmlns:a16="http://schemas.microsoft.com/office/drawing/2014/main" id="{B303EE5E-B276-407D-A6A8-1141E60E5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095999" y="3608983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912F57-988D-49F5-93FB-6C1996A2CC44}"/>
              </a:ext>
            </a:extLst>
          </p:cNvPr>
          <p:cNvSpPr txBox="1"/>
          <p:nvPr/>
        </p:nvSpPr>
        <p:spPr>
          <a:xfrm>
            <a:off x="7527235" y="2173357"/>
            <a:ext cx="44262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Atto scritto con data certa.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Il delegato deve accettare la delega stessa per iscritto.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La delega deve attribuire al delegato i poteri di organizzazione, gestione e controllo nonché  l’autonomia di spesa</a:t>
            </a:r>
          </a:p>
        </p:txBody>
      </p:sp>
      <p:pic>
        <p:nvPicPr>
          <p:cNvPr id="10" name="Graphic 9" descr="Handshake">
            <a:extLst>
              <a:ext uri="{FF2B5EF4-FFF2-40B4-BE49-F238E27FC236}">
                <a16:creationId xmlns:a16="http://schemas.microsoft.com/office/drawing/2014/main" id="{CD749743-B184-472E-82F5-B3C5A1C622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0937" y="3766569"/>
            <a:ext cx="914400" cy="9144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656277-B649-4795-806F-C2FAAD593CA2}"/>
              </a:ext>
            </a:extLst>
          </p:cNvPr>
          <p:cNvSpPr/>
          <p:nvPr/>
        </p:nvSpPr>
        <p:spPr>
          <a:xfrm>
            <a:off x="0" y="357809"/>
            <a:ext cx="9713626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chemeClr val="bg1"/>
                </a:solidFill>
              </a:rPr>
              <a:t>OBBLIGHI DELEGABILI DEL DATORE DI LAVORO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8151DB-D40C-42CD-B8DD-7437BB7BE0C5}"/>
              </a:ext>
            </a:extLst>
          </p:cNvPr>
          <p:cNvSpPr/>
          <p:nvPr/>
        </p:nvSpPr>
        <p:spPr>
          <a:xfrm>
            <a:off x="10043410" y="357809"/>
            <a:ext cx="2148590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AAA5E5C2-19DD-4161-A6BD-DADB5B2F780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4450541"/>
                  </p:ext>
                </p:extLst>
              </p:nvPr>
            </p:nvGraphicFramePr>
            <p:xfrm>
              <a:off x="10448144" y="630537"/>
              <a:ext cx="1339121" cy="753256"/>
            </p:xfrm>
            <a:graphic>
              <a:graphicData uri="http://schemas.microsoft.com/office/powerpoint/2016/slidezoom">
                <pslz:sldZm>
                  <pslz:sldZmObj sldId="274" cId="542948422">
                    <pslz:zmPr id="{488B4B93-CB85-4598-8D86-F7CD2C017D02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39121" cy="75325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AAA5E5C2-19DD-4161-A6BD-DADB5B2F780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48144" y="630537"/>
                <a:ext cx="1339121" cy="75325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175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FE225C-DB43-4C9D-8A08-F94D7FE46F26}"/>
              </a:ext>
            </a:extLst>
          </p:cNvPr>
          <p:cNvSpPr txBox="1"/>
          <p:nvPr/>
        </p:nvSpPr>
        <p:spPr>
          <a:xfrm>
            <a:off x="1572040" y="3429000"/>
            <a:ext cx="4465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L’articolo 17 del </a:t>
            </a:r>
            <a:r>
              <a:rPr lang="it-IT" sz="2400" dirty="0" err="1">
                <a:solidFill>
                  <a:schemeClr val="bg1"/>
                </a:solidFill>
              </a:rPr>
              <a:t>D.Lgs</a:t>
            </a:r>
            <a:r>
              <a:rPr lang="it-IT" sz="2400" dirty="0">
                <a:solidFill>
                  <a:schemeClr val="bg1"/>
                </a:solidFill>
              </a:rPr>
              <a:t> 81 prevede per il datore di lavoro degli obblighi non delegabili.</a:t>
            </a:r>
          </a:p>
        </p:txBody>
      </p:sp>
      <p:pic>
        <p:nvPicPr>
          <p:cNvPr id="11" name="Graphic 10" descr="No sign">
            <a:extLst>
              <a:ext uri="{FF2B5EF4-FFF2-40B4-BE49-F238E27FC236}">
                <a16:creationId xmlns:a16="http://schemas.microsoft.com/office/drawing/2014/main" id="{7F1FDD56-0E8A-49E8-9E5E-79B3E5C04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9625" y="3571964"/>
            <a:ext cx="914400" cy="914400"/>
          </a:xfrm>
          <a:prstGeom prst="rect">
            <a:avLst/>
          </a:prstGeom>
        </p:spPr>
      </p:pic>
      <p:pic>
        <p:nvPicPr>
          <p:cNvPr id="13" name="Graphic 12" descr="Arrow: Straight">
            <a:extLst>
              <a:ext uri="{FF2B5EF4-FFF2-40B4-BE49-F238E27FC236}">
                <a16:creationId xmlns:a16="http://schemas.microsoft.com/office/drawing/2014/main" id="{1662C5C1-C910-43E1-9476-B046897BE3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298926" y="3571964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255ED58-E420-487D-ADEF-81F39DFA4F54}"/>
              </a:ext>
            </a:extLst>
          </p:cNvPr>
          <p:cNvSpPr txBox="1"/>
          <p:nvPr/>
        </p:nvSpPr>
        <p:spPr>
          <a:xfrm>
            <a:off x="7673009" y="2505670"/>
            <a:ext cx="40493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Effettuare la valutazione dei rischi per l’elaborazione del Documento di Valutazione dei Rischi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Nominare il responsabile del servizio di prevenzione e protezione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676FBC-8B05-4822-A9D8-4DA079FC32B5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	OBBLIGHI NON DELEGABILI DEL DATORE 	DI LAVORO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7AB19C-6479-411B-8E53-149E6A8D8F71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61EF09A0-18BF-466B-BD27-981994853A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26546199"/>
                  </p:ext>
                </p:extLst>
              </p:nvPr>
            </p:nvGraphicFramePr>
            <p:xfrm>
              <a:off x="10181254" y="520921"/>
              <a:ext cx="1728866" cy="972487"/>
            </p:xfrm>
            <a:graphic>
              <a:graphicData uri="http://schemas.microsoft.com/office/powerpoint/2016/slidezoom">
                <pslz:sldZm>
                  <pslz:sldZmObj sldId="275" cId="3631075335">
                    <pslz:zmPr id="{2DA77200-B6A0-4C63-8BBF-805C1DA8F566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28866" cy="9724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0" name="Slide Zoom 19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61EF09A0-18BF-466B-BD27-981994853A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81254" y="520921"/>
                <a:ext cx="1728866" cy="9724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294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15DBEE-2EE7-4B06-B101-C95E27A6BF71}"/>
              </a:ext>
            </a:extLst>
          </p:cNvPr>
          <p:cNvSpPr/>
          <p:nvPr/>
        </p:nvSpPr>
        <p:spPr>
          <a:xfrm>
            <a:off x="415704" y="2059055"/>
            <a:ext cx="2067339" cy="967409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Datore di lavoro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18F29E-21DC-4148-940A-EDCB0898F938}"/>
              </a:ext>
            </a:extLst>
          </p:cNvPr>
          <p:cNvSpPr/>
          <p:nvPr/>
        </p:nvSpPr>
        <p:spPr>
          <a:xfrm>
            <a:off x="415704" y="3645271"/>
            <a:ext cx="2067339" cy="967409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Dirigente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8129E0D-CDEC-4324-B2C7-ED6ECDA41FDA}"/>
              </a:ext>
            </a:extLst>
          </p:cNvPr>
          <p:cNvSpPr/>
          <p:nvPr/>
        </p:nvSpPr>
        <p:spPr>
          <a:xfrm>
            <a:off x="3112523" y="4148870"/>
            <a:ext cx="2067339" cy="967409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Addetti alle </a:t>
            </a:r>
          </a:p>
          <a:p>
            <a:pPr algn="ctr"/>
            <a:r>
              <a:rPr lang="it-IT" dirty="0"/>
              <a:t>emergenze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7A1490F-5CDC-4172-92FF-D7696B0D0E66}"/>
              </a:ext>
            </a:extLst>
          </p:cNvPr>
          <p:cNvSpPr/>
          <p:nvPr/>
        </p:nvSpPr>
        <p:spPr>
          <a:xfrm>
            <a:off x="9338222" y="2059054"/>
            <a:ext cx="2438074" cy="96740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Servizio di prevenzione e protezione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C053702-8E1B-4835-AD3E-BC1F4AE6C7E1}"/>
              </a:ext>
            </a:extLst>
          </p:cNvPr>
          <p:cNvSpPr/>
          <p:nvPr/>
        </p:nvSpPr>
        <p:spPr>
          <a:xfrm>
            <a:off x="3115046" y="2857713"/>
            <a:ext cx="2067339" cy="96740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Preposto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03D8F84-A4A3-4A32-ABA2-6C1AB736E24D}"/>
              </a:ext>
            </a:extLst>
          </p:cNvPr>
          <p:cNvSpPr/>
          <p:nvPr/>
        </p:nvSpPr>
        <p:spPr>
          <a:xfrm>
            <a:off x="9338222" y="5072730"/>
            <a:ext cx="2178409" cy="96740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Rappresentante dei lavoratori per</a:t>
            </a:r>
          </a:p>
          <a:p>
            <a:pPr algn="ctr"/>
            <a:r>
              <a:rPr lang="it-IT" dirty="0"/>
              <a:t> la sicurezza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B523750-10DB-40F1-BE50-DCD4AEAD8068}"/>
              </a:ext>
            </a:extLst>
          </p:cNvPr>
          <p:cNvSpPr/>
          <p:nvPr/>
        </p:nvSpPr>
        <p:spPr>
          <a:xfrm>
            <a:off x="3115046" y="5420133"/>
            <a:ext cx="2178409" cy="96740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Medico competente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57C6256-0A06-4B2F-A1DE-A27E3A8826FB}"/>
              </a:ext>
            </a:extLst>
          </p:cNvPr>
          <p:cNvSpPr/>
          <p:nvPr/>
        </p:nvSpPr>
        <p:spPr>
          <a:xfrm>
            <a:off x="5809342" y="5778165"/>
            <a:ext cx="2178409" cy="96740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Organismi paritetici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0A3848B-84D5-4D48-892F-630E577236A4}"/>
              </a:ext>
            </a:extLst>
          </p:cNvPr>
          <p:cNvSpPr/>
          <p:nvPr/>
        </p:nvSpPr>
        <p:spPr>
          <a:xfrm>
            <a:off x="5809342" y="4148279"/>
            <a:ext cx="2067339" cy="96740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Lavoratore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6AA863-F216-43EE-8CFF-CCBD3363EF70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1449374" y="3026464"/>
            <a:ext cx="0" cy="61880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A3C973E-F66F-4447-B6D7-A905616A2209}"/>
              </a:ext>
            </a:extLst>
          </p:cNvPr>
          <p:cNvCxnSpPr>
            <a:stCxn id="4" idx="3"/>
            <a:endCxn id="14" idx="1"/>
          </p:cNvCxnSpPr>
          <p:nvPr/>
        </p:nvCxnSpPr>
        <p:spPr>
          <a:xfrm>
            <a:off x="2483043" y="2542760"/>
            <a:ext cx="632003" cy="7986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705612A-58B5-4C0B-8D2C-132F600FBB59}"/>
              </a:ext>
            </a:extLst>
          </p:cNvPr>
          <p:cNvCxnSpPr>
            <a:stCxn id="6" idx="3"/>
            <a:endCxn id="14" idx="1"/>
          </p:cNvCxnSpPr>
          <p:nvPr/>
        </p:nvCxnSpPr>
        <p:spPr>
          <a:xfrm flipV="1">
            <a:off x="2483043" y="3341418"/>
            <a:ext cx="632003" cy="7875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246560-2DCF-481D-8EAD-1F42146B61AF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2483043" y="2542759"/>
            <a:ext cx="6855179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5E81246-8BB4-417B-A01B-27595639E94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449374" y="4612680"/>
            <a:ext cx="0" cy="18875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FD8DCD6-384D-4432-9862-D41961F1D0D1}"/>
              </a:ext>
            </a:extLst>
          </p:cNvPr>
          <p:cNvCxnSpPr>
            <a:stCxn id="16" idx="1"/>
          </p:cNvCxnSpPr>
          <p:nvPr/>
        </p:nvCxnSpPr>
        <p:spPr>
          <a:xfrm flipH="1" flipV="1">
            <a:off x="1449373" y="5903837"/>
            <a:ext cx="1665673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3A4876E-C8D7-4217-8919-8CA9BD47C5DE}"/>
              </a:ext>
            </a:extLst>
          </p:cNvPr>
          <p:cNvCxnSpPr/>
          <p:nvPr/>
        </p:nvCxnSpPr>
        <p:spPr>
          <a:xfrm>
            <a:off x="1449373" y="6500191"/>
            <a:ext cx="435996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CBD2FFC-56CA-4BFE-AF1F-B073DD845AF4}"/>
              </a:ext>
            </a:extLst>
          </p:cNvPr>
          <p:cNvCxnSpPr>
            <a:cxnSpLocks/>
          </p:cNvCxnSpPr>
          <p:nvPr/>
        </p:nvCxnSpPr>
        <p:spPr>
          <a:xfrm flipH="1" flipV="1">
            <a:off x="6820526" y="2542758"/>
            <a:ext cx="1" cy="16177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45E1B95-D253-4E62-9EBE-67409A375FFE}"/>
              </a:ext>
            </a:extLst>
          </p:cNvPr>
          <p:cNvCxnSpPr>
            <a:stCxn id="19" idx="1"/>
            <a:endCxn id="7" idx="3"/>
          </p:cNvCxnSpPr>
          <p:nvPr/>
        </p:nvCxnSpPr>
        <p:spPr>
          <a:xfrm flipH="1">
            <a:off x="5179862" y="4631984"/>
            <a:ext cx="629480" cy="5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716E4AD-F779-4628-836D-65B24968DA7C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7876681" y="4631984"/>
            <a:ext cx="255074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D9A94D1-DDB3-42E4-AA9A-4B7F332F2971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10427426" y="4631983"/>
            <a:ext cx="1" cy="4407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A7EA19A-066A-4F30-BF02-BF2EA1287048}"/>
              </a:ext>
            </a:extLst>
          </p:cNvPr>
          <p:cNvCxnSpPr>
            <a:stCxn id="14" idx="3"/>
          </p:cNvCxnSpPr>
          <p:nvPr/>
        </p:nvCxnSpPr>
        <p:spPr>
          <a:xfrm>
            <a:off x="5182385" y="3341418"/>
            <a:ext cx="1660626" cy="10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341A936A-A2D8-4A2B-9935-25FCE130067D}"/>
              </a:ext>
            </a:extLst>
          </p:cNvPr>
          <p:cNvSpPr/>
          <p:nvPr/>
        </p:nvSpPr>
        <p:spPr>
          <a:xfrm>
            <a:off x="0" y="357809"/>
            <a:ext cx="9488557" cy="12987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dirty="0">
                <a:solidFill>
                  <a:schemeClr val="bg1"/>
                </a:solidFill>
              </a:rPr>
              <a:t>	OBBLIGHI GENERALI: ALTRI SOGGETTI        	COINVOLTI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00429C-08D6-4E72-B7E6-C691946136B4}"/>
              </a:ext>
            </a:extLst>
          </p:cNvPr>
          <p:cNvSpPr/>
          <p:nvPr/>
        </p:nvSpPr>
        <p:spPr>
          <a:xfrm>
            <a:off x="9899374" y="357809"/>
            <a:ext cx="2292626" cy="1298712"/>
          </a:xfrm>
          <a:prstGeom prst="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6" name="Slide Zoom 65">
                <a:extLst>
                  <a:ext uri="{FF2B5EF4-FFF2-40B4-BE49-F238E27FC236}">
                    <a16:creationId xmlns:a16="http://schemas.microsoft.com/office/drawing/2014/main" id="{BB4A6927-5575-4962-B4A4-7D46BE498F0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7969169"/>
                  </p:ext>
                </p:extLst>
              </p:nvPr>
            </p:nvGraphicFramePr>
            <p:xfrm>
              <a:off x="10239742" y="579940"/>
              <a:ext cx="1611890" cy="906688"/>
            </p:xfrm>
            <a:graphic>
              <a:graphicData uri="http://schemas.microsoft.com/office/powerpoint/2016/slidezoom">
                <pslz:sldZm>
                  <pslz:sldZmObj sldId="277" cId="2348113700">
                    <pslz:zmPr id="{4609B7BA-563A-41A3-9B0C-DBB5A408205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11890" cy="90668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6" name="Slide Zoom 6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B4A6927-5575-4962-B4A4-7D46BE498F0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39742" y="579940"/>
                <a:ext cx="1611890" cy="906688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107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C480EC-1ABE-42FA-AE31-1575AD349E0D}"/>
              </a:ext>
            </a:extLst>
          </p:cNvPr>
          <p:cNvSpPr/>
          <p:nvPr/>
        </p:nvSpPr>
        <p:spPr>
          <a:xfrm>
            <a:off x="509666" y="2881859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MEDICO COMPETENTE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6B169F-71DD-43C6-98CE-128D67873C30}"/>
              </a:ext>
            </a:extLst>
          </p:cNvPr>
          <p:cNvSpPr/>
          <p:nvPr/>
        </p:nvSpPr>
        <p:spPr>
          <a:xfrm>
            <a:off x="509666" y="4940507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LAVORATORE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53A846-217C-424B-9DBC-EBEFE54CE0F6}"/>
              </a:ext>
            </a:extLst>
          </p:cNvPr>
          <p:cNvSpPr/>
          <p:nvPr/>
        </p:nvSpPr>
        <p:spPr>
          <a:xfrm>
            <a:off x="509666" y="823211"/>
            <a:ext cx="7345180" cy="109428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PREPOSTO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3409D04-1D19-4A0F-80C7-A2063C36D701}"/>
              </a:ext>
            </a:extLst>
          </p:cNvPr>
          <p:cNvSpPr/>
          <p:nvPr/>
        </p:nvSpPr>
        <p:spPr>
          <a:xfrm>
            <a:off x="9188970" y="823211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DCE733-A9A2-4771-91FA-C4EC72B93DE8}"/>
              </a:ext>
            </a:extLst>
          </p:cNvPr>
          <p:cNvSpPr/>
          <p:nvPr/>
        </p:nvSpPr>
        <p:spPr>
          <a:xfrm>
            <a:off x="9188970" y="2881859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186A77F-9FFE-422B-B81E-822074DC87D2}"/>
              </a:ext>
            </a:extLst>
          </p:cNvPr>
          <p:cNvSpPr/>
          <p:nvPr/>
        </p:nvSpPr>
        <p:spPr>
          <a:xfrm>
            <a:off x="9188969" y="4940507"/>
            <a:ext cx="2248525" cy="1094282"/>
          </a:xfrm>
          <a:prstGeom prst="roundRect">
            <a:avLst/>
          </a:prstGeom>
          <a:solidFill>
            <a:srgbClr val="8D53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CEBBBC9D-8811-4679-B720-8E887CD714B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6518136"/>
                  </p:ext>
                </p:extLst>
              </p:nvPr>
            </p:nvGraphicFramePr>
            <p:xfrm>
              <a:off x="9636175" y="989508"/>
              <a:ext cx="1354111" cy="761687"/>
            </p:xfrm>
            <a:graphic>
              <a:graphicData uri="http://schemas.microsoft.com/office/powerpoint/2016/slidezoom">
                <pslz:sldZm>
                  <pslz:sldZmObj sldId="284" cId="3709403444">
                    <pslz:zmPr id="{55997B89-B061-46CF-B353-8C21817A563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EBBBC9D-8811-4679-B720-8E887CD714B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36175" y="989508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8448F87-2AA5-49A0-BFC9-36E96912442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98989221"/>
                  </p:ext>
                </p:extLst>
              </p:nvPr>
            </p:nvGraphicFramePr>
            <p:xfrm>
              <a:off x="9636175" y="3048156"/>
              <a:ext cx="1354111" cy="761687"/>
            </p:xfrm>
            <a:graphic>
              <a:graphicData uri="http://schemas.microsoft.com/office/powerpoint/2016/slidezoom">
                <pslz:sldZm>
                  <pslz:sldZmObj sldId="285" cId="185601178">
                    <pslz:zmPr id="{74EFBEEA-1EA4-4B92-BF6A-C67DCEB5DEAB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8448F87-2AA5-49A0-BFC9-36E96912442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36175" y="3048156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D99A3EC2-F249-421C-B361-8B1380F6362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90481647"/>
                  </p:ext>
                </p:extLst>
              </p:nvPr>
            </p:nvGraphicFramePr>
            <p:xfrm>
              <a:off x="9636175" y="5113893"/>
              <a:ext cx="1354111" cy="761687"/>
            </p:xfrm>
            <a:graphic>
              <a:graphicData uri="http://schemas.microsoft.com/office/powerpoint/2016/slidezoom">
                <pslz:sldZm>
                  <pslz:sldZmObj sldId="289" cId="1741731230">
                    <pslz:zmPr id="{A00FC570-94F9-4EB2-966D-F0B3C18F173D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4111" cy="76168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D99A3EC2-F249-421C-B361-8B1380F6362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36175" y="5113893"/>
                <a:ext cx="1354111" cy="76168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811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752</TotalTime>
  <Words>1695</Words>
  <Application>Microsoft Office PowerPoint</Application>
  <PresentationFormat>Widescreen</PresentationFormat>
  <Paragraphs>266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Gallucci</dc:creator>
  <cp:lastModifiedBy>Ben Gallucci</cp:lastModifiedBy>
  <cp:revision>124</cp:revision>
  <dcterms:created xsi:type="dcterms:W3CDTF">2019-02-16T15:18:47Z</dcterms:created>
  <dcterms:modified xsi:type="dcterms:W3CDTF">2019-02-27T19:26:14Z</dcterms:modified>
</cp:coreProperties>
</file>